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430" r:id="rId2"/>
    <p:sldId id="377" r:id="rId3"/>
    <p:sldId id="431" r:id="rId4"/>
    <p:sldId id="380" r:id="rId5"/>
    <p:sldId id="443" r:id="rId6"/>
    <p:sldId id="387" r:id="rId7"/>
    <p:sldId id="442" r:id="rId8"/>
    <p:sldId id="404" r:id="rId9"/>
    <p:sldId id="414" r:id="rId10"/>
    <p:sldId id="415" r:id="rId11"/>
    <p:sldId id="452" r:id="rId12"/>
    <p:sldId id="460" r:id="rId13"/>
    <p:sldId id="461" r:id="rId14"/>
    <p:sldId id="416" r:id="rId15"/>
    <p:sldId id="417" r:id="rId16"/>
    <p:sldId id="445" r:id="rId17"/>
    <p:sldId id="418" r:id="rId18"/>
    <p:sldId id="446" r:id="rId19"/>
    <p:sldId id="448" r:id="rId20"/>
    <p:sldId id="256" r:id="rId21"/>
    <p:sldId id="436" r:id="rId22"/>
    <p:sldId id="451" r:id="rId23"/>
    <p:sldId id="421" r:id="rId24"/>
    <p:sldId id="449" r:id="rId25"/>
    <p:sldId id="450" r:id="rId26"/>
    <p:sldId id="444" r:id="rId27"/>
    <p:sldId id="458" r:id="rId28"/>
    <p:sldId id="459" r:id="rId29"/>
    <p:sldId id="453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0BF1F2-DD7B-4F7D-B87B-9C30FC6E130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2A8AA291-2F69-4430-ADE3-DE7EB302F210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Christelle GOUTEAUDIER</a:t>
          </a:r>
        </a:p>
        <a:p>
          <a:r>
            <a:rPr lang="fr-FR" dirty="0"/>
            <a:t>Responsable du SED</a:t>
          </a:r>
        </a:p>
      </dgm:t>
    </dgm:pt>
    <dgm:pt modelId="{D4CC2B27-06D7-4279-850E-B76BE309C5C5}" type="parTrans" cxnId="{59D81EBB-A542-44F9-BA2E-6DB2A5368BF4}">
      <dgm:prSet/>
      <dgm:spPr/>
      <dgm:t>
        <a:bodyPr/>
        <a:lstStyle/>
        <a:p>
          <a:endParaRPr lang="fr-FR"/>
        </a:p>
      </dgm:t>
    </dgm:pt>
    <dgm:pt modelId="{19474D21-221F-4C75-A320-75A29660C2F4}" type="sibTrans" cxnId="{59D81EBB-A542-44F9-BA2E-6DB2A5368BF4}">
      <dgm:prSet/>
      <dgm:spPr/>
      <dgm:t>
        <a:bodyPr/>
        <a:lstStyle/>
        <a:p>
          <a:endParaRPr lang="fr-FR"/>
        </a:p>
      </dgm:t>
    </dgm:pt>
    <dgm:pt modelId="{A2AA644A-C3B6-439D-9C73-04F3C6E8491C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Raluca BOUILLAUD</a:t>
          </a:r>
        </a:p>
        <a:p>
          <a:r>
            <a:rPr lang="fr-FR" dirty="0"/>
            <a:t>Chargée de gestion administrative et financière</a:t>
          </a:r>
        </a:p>
      </dgm:t>
    </dgm:pt>
    <dgm:pt modelId="{C2AD2068-721D-4409-9F5D-1889B9E3C9C7}" type="parTrans" cxnId="{5110EF0D-68E2-429D-9535-6D1F55B369C6}">
      <dgm:prSet/>
      <dgm:spPr/>
      <dgm:t>
        <a:bodyPr/>
        <a:lstStyle/>
        <a:p>
          <a:endParaRPr lang="fr-FR"/>
        </a:p>
      </dgm:t>
    </dgm:pt>
    <dgm:pt modelId="{625F85AD-5EA2-4CF1-834D-2CE8C605C7E6}" type="sibTrans" cxnId="{5110EF0D-68E2-429D-9535-6D1F55B369C6}">
      <dgm:prSet/>
      <dgm:spPr/>
      <dgm:t>
        <a:bodyPr/>
        <a:lstStyle/>
        <a:p>
          <a:endParaRPr lang="fr-FR"/>
        </a:p>
      </dgm:t>
    </dgm:pt>
    <dgm:pt modelId="{95C8DFAC-ACFF-4631-BB61-2F1BF65173E5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Chiara PELLEGRINO</a:t>
          </a:r>
        </a:p>
        <a:p>
          <a:r>
            <a:rPr lang="fr-FR" dirty="0"/>
            <a:t>Cheffe de projet ADUM</a:t>
          </a:r>
        </a:p>
      </dgm:t>
    </dgm:pt>
    <dgm:pt modelId="{237B685B-8A11-4052-952A-41FFE1C1C001}" type="parTrans" cxnId="{BD805D62-B2CE-4534-9AE0-A5FBAC89C21C}">
      <dgm:prSet/>
      <dgm:spPr/>
      <dgm:t>
        <a:bodyPr/>
        <a:lstStyle/>
        <a:p>
          <a:endParaRPr lang="fr-FR"/>
        </a:p>
      </dgm:t>
    </dgm:pt>
    <dgm:pt modelId="{3E8AF473-4117-4C6E-AC37-53C910109269}" type="sibTrans" cxnId="{BD805D62-B2CE-4534-9AE0-A5FBAC89C21C}">
      <dgm:prSet/>
      <dgm:spPr/>
      <dgm:t>
        <a:bodyPr/>
        <a:lstStyle/>
        <a:p>
          <a:endParaRPr lang="fr-FR"/>
        </a:p>
      </dgm:t>
    </dgm:pt>
    <dgm:pt modelId="{CA58B6E4-5D76-48EF-A6B1-2C9F4C1F8AF4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Christèle IZOARD-MARTIN</a:t>
          </a:r>
        </a:p>
        <a:p>
          <a:r>
            <a:rPr lang="fr-FR" dirty="0"/>
            <a:t>Chargée de mission Défis Entreprise</a:t>
          </a:r>
        </a:p>
      </dgm:t>
    </dgm:pt>
    <dgm:pt modelId="{7DEC7AAD-17B2-4364-88E9-560B6638E9CC}" type="parTrans" cxnId="{EB976610-5D65-486A-A7D7-D595F1052345}">
      <dgm:prSet/>
      <dgm:spPr/>
      <dgm:t>
        <a:bodyPr/>
        <a:lstStyle/>
        <a:p>
          <a:endParaRPr lang="fr-FR"/>
        </a:p>
      </dgm:t>
    </dgm:pt>
    <dgm:pt modelId="{2A76CB9C-B84F-4356-861D-F62EE3A8BB28}" type="sibTrans" cxnId="{EB976610-5D65-486A-A7D7-D595F1052345}">
      <dgm:prSet/>
      <dgm:spPr/>
      <dgm:t>
        <a:bodyPr/>
        <a:lstStyle/>
        <a:p>
          <a:endParaRPr lang="fr-FR"/>
        </a:p>
      </dgm:t>
    </dgm:pt>
    <dgm:pt modelId="{55A87B16-BDC0-49C6-AF66-D0D5C3FB83F3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Corinne Sainte Colombe</a:t>
          </a:r>
        </a:p>
        <a:p>
          <a:r>
            <a:rPr lang="fr-FR" dirty="0"/>
            <a:t>Responsable catalogue formations transversales</a:t>
          </a:r>
        </a:p>
      </dgm:t>
    </dgm:pt>
    <dgm:pt modelId="{B02D3C3D-EC78-4F3B-B2EC-B4B1EEB2D9E4}" type="parTrans" cxnId="{0F2F93D1-ADAB-4563-B1CF-E013297A6078}">
      <dgm:prSet/>
      <dgm:spPr/>
      <dgm:t>
        <a:bodyPr/>
        <a:lstStyle/>
        <a:p>
          <a:endParaRPr lang="fr-FR"/>
        </a:p>
      </dgm:t>
    </dgm:pt>
    <dgm:pt modelId="{5F94239D-537C-4362-BC10-DD9C28C9053F}" type="sibTrans" cxnId="{0F2F93D1-ADAB-4563-B1CF-E013297A6078}">
      <dgm:prSet/>
      <dgm:spPr/>
      <dgm:t>
        <a:bodyPr/>
        <a:lstStyle/>
        <a:p>
          <a:endParaRPr lang="fr-FR"/>
        </a:p>
      </dgm:t>
    </dgm:pt>
    <dgm:pt modelId="{16AFB314-C378-4AA3-A386-00241A5CED19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Charlotte BEAUDOIN</a:t>
          </a:r>
        </a:p>
        <a:p>
          <a:r>
            <a:rPr lang="fr-FR" dirty="0"/>
            <a:t>Chargé d’études statistiques</a:t>
          </a:r>
        </a:p>
      </dgm:t>
    </dgm:pt>
    <dgm:pt modelId="{D81815DB-854A-45C0-9897-1E98E1944B61}" type="parTrans" cxnId="{DFC06E10-550E-4266-82EF-51831FDCEAD2}">
      <dgm:prSet/>
      <dgm:spPr/>
      <dgm:t>
        <a:bodyPr/>
        <a:lstStyle/>
        <a:p>
          <a:endParaRPr lang="fr-FR"/>
        </a:p>
      </dgm:t>
    </dgm:pt>
    <dgm:pt modelId="{C537E7C2-E06C-4EA6-AA32-39158E593919}" type="sibTrans" cxnId="{DFC06E10-550E-4266-82EF-51831FDCEAD2}">
      <dgm:prSet/>
      <dgm:spPr/>
      <dgm:t>
        <a:bodyPr/>
        <a:lstStyle/>
        <a:p>
          <a:endParaRPr lang="fr-FR"/>
        </a:p>
      </dgm:t>
    </dgm:pt>
    <dgm:pt modelId="{30173930-C074-4AFB-8487-05C76482F53C}" type="pres">
      <dgm:prSet presAssocID="{520BF1F2-DD7B-4F7D-B87B-9C30FC6E1309}" presName="Name0" presStyleCnt="0">
        <dgm:presLayoutVars>
          <dgm:dir/>
          <dgm:resizeHandles val="exact"/>
        </dgm:presLayoutVars>
      </dgm:prSet>
      <dgm:spPr/>
    </dgm:pt>
    <dgm:pt modelId="{408E86AA-5E76-49F9-B654-353BA1AD24F6}" type="pres">
      <dgm:prSet presAssocID="{2A8AA291-2F69-4430-ADE3-DE7EB302F210}" presName="composite" presStyleCnt="0"/>
      <dgm:spPr/>
    </dgm:pt>
    <dgm:pt modelId="{D5F22D08-22F7-46DA-AB63-34765B5EF87A}" type="pres">
      <dgm:prSet presAssocID="{2A8AA291-2F69-4430-ADE3-DE7EB302F210}" presName="rect1" presStyleLbl="bgImgPlace1" presStyleIdx="0" presStyleCnt="6" custScaleX="62814" custScaleY="100788" custLinFactNeighborX="2551" custLinFactNeighborY="86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C7B921F-FCBF-44A5-BF18-F61993BB44A2}" type="pres">
      <dgm:prSet presAssocID="{2A8AA291-2F69-4430-ADE3-DE7EB302F210}" presName="wedgeRectCallout1" presStyleLbl="node1" presStyleIdx="0" presStyleCnt="6" custLinFactNeighborX="-5350" custLinFactNeighborY="19805">
        <dgm:presLayoutVars>
          <dgm:bulletEnabled val="1"/>
        </dgm:presLayoutVars>
      </dgm:prSet>
      <dgm:spPr/>
    </dgm:pt>
    <dgm:pt modelId="{F85E9DD9-CCA3-4817-B6AE-64A4FB759975}" type="pres">
      <dgm:prSet presAssocID="{19474D21-221F-4C75-A320-75A29660C2F4}" presName="sibTrans" presStyleCnt="0"/>
      <dgm:spPr/>
    </dgm:pt>
    <dgm:pt modelId="{F385B3AA-9C2A-4DAD-A880-F8A0B44BCA39}" type="pres">
      <dgm:prSet presAssocID="{A2AA644A-C3B6-439D-9C73-04F3C6E8491C}" presName="composite" presStyleCnt="0"/>
      <dgm:spPr/>
    </dgm:pt>
    <dgm:pt modelId="{1310B9CB-E818-4B6E-800F-B4FFE58768EB}" type="pres">
      <dgm:prSet presAssocID="{A2AA644A-C3B6-439D-9C73-04F3C6E8491C}" presName="rect1" presStyleLbl="bgImgPlace1" presStyleIdx="1" presStyleCnt="6" custScaleX="64121" custScaleY="95566" custLinFactNeighborX="1148" custLinFactNeighborY="8374"/>
      <dgm:spPr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</dgm:spPr>
    </dgm:pt>
    <dgm:pt modelId="{1CAA1B2B-5132-43A0-A8C7-35DC07729C1E}" type="pres">
      <dgm:prSet presAssocID="{A2AA644A-C3B6-439D-9C73-04F3C6E8491C}" presName="wedgeRectCallout1" presStyleLbl="node1" presStyleIdx="1" presStyleCnt="6" custLinFactNeighborX="-4229" custLinFactNeighborY="23309">
        <dgm:presLayoutVars>
          <dgm:bulletEnabled val="1"/>
        </dgm:presLayoutVars>
      </dgm:prSet>
      <dgm:spPr/>
    </dgm:pt>
    <dgm:pt modelId="{7F7870CD-66ED-40D8-8B61-706436884B3F}" type="pres">
      <dgm:prSet presAssocID="{625F85AD-5EA2-4CF1-834D-2CE8C605C7E6}" presName="sibTrans" presStyleCnt="0"/>
      <dgm:spPr/>
    </dgm:pt>
    <dgm:pt modelId="{D1102E78-1B71-439B-8370-A9E0F585ECB0}" type="pres">
      <dgm:prSet presAssocID="{95C8DFAC-ACFF-4631-BB61-2F1BF65173E5}" presName="composite" presStyleCnt="0"/>
      <dgm:spPr/>
    </dgm:pt>
    <dgm:pt modelId="{727C1D62-92F2-4CFC-8132-3F716B52FE3B}" type="pres">
      <dgm:prSet presAssocID="{95C8DFAC-ACFF-4631-BB61-2F1BF65173E5}" presName="rect1" presStyleLbl="bgImgPlace1" presStyleIdx="2" presStyleCnt="6" custScaleX="70397" custLinFactNeighborX="64054" custLinFactNeighborY="9107"/>
      <dgm:spPr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</dgm:spPr>
    </dgm:pt>
    <dgm:pt modelId="{ED1202F2-829D-4D25-B9A1-4745971593D7}" type="pres">
      <dgm:prSet presAssocID="{95C8DFAC-ACFF-4631-BB61-2F1BF65173E5}" presName="wedgeRectCallout1" presStyleLbl="node1" presStyleIdx="2" presStyleCnt="6" custLinFactNeighborX="56606" custLinFactNeighborY="5910">
        <dgm:presLayoutVars>
          <dgm:bulletEnabled val="1"/>
        </dgm:presLayoutVars>
      </dgm:prSet>
      <dgm:spPr/>
    </dgm:pt>
    <dgm:pt modelId="{CC1DA4E0-20C8-4BFF-BFC9-8DDEC0A45199}" type="pres">
      <dgm:prSet presAssocID="{3E8AF473-4117-4C6E-AC37-53C910109269}" presName="sibTrans" presStyleCnt="0"/>
      <dgm:spPr/>
    </dgm:pt>
    <dgm:pt modelId="{787A0B78-C12E-45CE-AEA1-22C6D4632A50}" type="pres">
      <dgm:prSet presAssocID="{CA58B6E4-5D76-48EF-A6B1-2C9F4C1F8AF4}" presName="composite" presStyleCnt="0"/>
      <dgm:spPr/>
    </dgm:pt>
    <dgm:pt modelId="{70BE5F34-DE78-4FE9-B19C-69744411A6D5}" type="pres">
      <dgm:prSet presAssocID="{CA58B6E4-5D76-48EF-A6B1-2C9F4C1F8AF4}" presName="rect1" presStyleLbl="bgImgPlace1" presStyleIdx="3" presStyleCnt="6" custScaleX="69535" custLinFactNeighborX="2180" custLinFactNeighborY="602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95191A7-A4A7-490D-ADD6-81C64DE463EF}" type="pres">
      <dgm:prSet presAssocID="{CA58B6E4-5D76-48EF-A6B1-2C9F4C1F8AF4}" presName="wedgeRectCallout1" presStyleLbl="node1" presStyleIdx="3" presStyleCnt="6" custLinFactNeighborY="84448">
        <dgm:presLayoutVars>
          <dgm:bulletEnabled val="1"/>
        </dgm:presLayoutVars>
      </dgm:prSet>
      <dgm:spPr/>
    </dgm:pt>
    <dgm:pt modelId="{B671CFD8-03E9-49F6-8EC0-AF133A780ADD}" type="pres">
      <dgm:prSet presAssocID="{2A76CB9C-B84F-4356-861D-F62EE3A8BB28}" presName="sibTrans" presStyleCnt="0"/>
      <dgm:spPr/>
    </dgm:pt>
    <dgm:pt modelId="{03A28870-4F95-43BD-B3CD-A03DEFC6CA74}" type="pres">
      <dgm:prSet presAssocID="{55A87B16-BDC0-49C6-AF66-D0D5C3FB83F3}" presName="composite" presStyleCnt="0"/>
      <dgm:spPr/>
    </dgm:pt>
    <dgm:pt modelId="{10DDE47C-1CF3-4CB5-BF30-92E6E7CD6FDD}" type="pres">
      <dgm:prSet presAssocID="{55A87B16-BDC0-49C6-AF66-D0D5C3FB83F3}" presName="rect1" presStyleLbl="bgImgPlace1" presStyleIdx="4" presStyleCnt="6" custScaleX="63099" custLinFactNeighborX="2950" custLinFactNeighborY="8584"/>
      <dgm:spPr>
        <a:blipFill rotWithShape="1">
          <a:blip xmlns:r="http://schemas.openxmlformats.org/officeDocument/2006/relationships" r:embed="rId5"/>
          <a:srcRect/>
          <a:stretch>
            <a:fillRect l="-13000" r="-13000"/>
          </a:stretch>
        </a:blipFill>
      </dgm:spPr>
    </dgm:pt>
    <dgm:pt modelId="{D3D92BDE-854A-40E9-9C6A-A09995963B67}" type="pres">
      <dgm:prSet presAssocID="{55A87B16-BDC0-49C6-AF66-D0D5C3FB83F3}" presName="wedgeRectCallout1" presStyleLbl="node1" presStyleIdx="4" presStyleCnt="6" custLinFactNeighborY="84448">
        <dgm:presLayoutVars>
          <dgm:bulletEnabled val="1"/>
        </dgm:presLayoutVars>
      </dgm:prSet>
      <dgm:spPr/>
    </dgm:pt>
    <dgm:pt modelId="{12027844-557D-487C-99FD-3A6ACD88E8DE}" type="pres">
      <dgm:prSet presAssocID="{5F94239D-537C-4362-BC10-DD9C28C9053F}" presName="sibTrans" presStyleCnt="0"/>
      <dgm:spPr/>
    </dgm:pt>
    <dgm:pt modelId="{83217768-9E38-46BA-80EC-DEDD35776115}" type="pres">
      <dgm:prSet presAssocID="{16AFB314-C378-4AA3-A386-00241A5CED19}" presName="composite" presStyleCnt="0"/>
      <dgm:spPr/>
    </dgm:pt>
    <dgm:pt modelId="{657109E5-CCF8-4337-AD6D-A460301C3339}" type="pres">
      <dgm:prSet presAssocID="{16AFB314-C378-4AA3-A386-00241A5CED19}" presName="rect1" presStyleLbl="bgImgPlace1" presStyleIdx="5" presStyleCnt="6" custScaleX="71130" custLinFactNeighborX="60895" custLinFactNeighborY="18337"/>
      <dgm:spPr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</dgm:spPr>
    </dgm:pt>
    <dgm:pt modelId="{31F906C4-9862-4B1F-86D2-0B685923E3DA}" type="pres">
      <dgm:prSet presAssocID="{16AFB314-C378-4AA3-A386-00241A5CED19}" presName="wedgeRectCallout1" presStyleLbl="node1" presStyleIdx="5" presStyleCnt="6" custLinFactNeighborX="57944" custLinFactNeighborY="-23944">
        <dgm:presLayoutVars>
          <dgm:bulletEnabled val="1"/>
        </dgm:presLayoutVars>
      </dgm:prSet>
      <dgm:spPr/>
    </dgm:pt>
  </dgm:ptLst>
  <dgm:cxnLst>
    <dgm:cxn modelId="{5110EF0D-68E2-429D-9535-6D1F55B369C6}" srcId="{520BF1F2-DD7B-4F7D-B87B-9C30FC6E1309}" destId="{A2AA644A-C3B6-439D-9C73-04F3C6E8491C}" srcOrd="1" destOrd="0" parTransId="{C2AD2068-721D-4409-9F5D-1889B9E3C9C7}" sibTransId="{625F85AD-5EA2-4CF1-834D-2CE8C605C7E6}"/>
    <dgm:cxn modelId="{EB976610-5D65-486A-A7D7-D595F1052345}" srcId="{520BF1F2-DD7B-4F7D-B87B-9C30FC6E1309}" destId="{CA58B6E4-5D76-48EF-A6B1-2C9F4C1F8AF4}" srcOrd="3" destOrd="0" parTransId="{7DEC7AAD-17B2-4364-88E9-560B6638E9CC}" sibTransId="{2A76CB9C-B84F-4356-861D-F62EE3A8BB28}"/>
    <dgm:cxn modelId="{DFC06E10-550E-4266-82EF-51831FDCEAD2}" srcId="{520BF1F2-DD7B-4F7D-B87B-9C30FC6E1309}" destId="{16AFB314-C378-4AA3-A386-00241A5CED19}" srcOrd="5" destOrd="0" parTransId="{D81815DB-854A-45C0-9897-1E98E1944B61}" sibTransId="{C537E7C2-E06C-4EA6-AA32-39158E593919}"/>
    <dgm:cxn modelId="{2D12481B-04DB-4B91-A92C-404C9CF4CD7E}" type="presOf" srcId="{2A8AA291-2F69-4430-ADE3-DE7EB302F210}" destId="{CC7B921F-FCBF-44A5-BF18-F61993BB44A2}" srcOrd="0" destOrd="0" presId="urn:microsoft.com/office/officeart/2008/layout/BendingPictureCaptionList"/>
    <dgm:cxn modelId="{0E3E4D23-E823-49D2-8E7C-6D29CDA273B2}" type="presOf" srcId="{16AFB314-C378-4AA3-A386-00241A5CED19}" destId="{31F906C4-9862-4B1F-86D2-0B685923E3DA}" srcOrd="0" destOrd="0" presId="urn:microsoft.com/office/officeart/2008/layout/BendingPictureCaptionList"/>
    <dgm:cxn modelId="{58A61924-495C-477C-B52C-EFC86147A377}" type="presOf" srcId="{55A87B16-BDC0-49C6-AF66-D0D5C3FB83F3}" destId="{D3D92BDE-854A-40E9-9C6A-A09995963B67}" srcOrd="0" destOrd="0" presId="urn:microsoft.com/office/officeart/2008/layout/BendingPictureCaptionList"/>
    <dgm:cxn modelId="{92B7C53F-2430-4640-A889-B40298ECCC87}" type="presOf" srcId="{A2AA644A-C3B6-439D-9C73-04F3C6E8491C}" destId="{1CAA1B2B-5132-43A0-A8C7-35DC07729C1E}" srcOrd="0" destOrd="0" presId="urn:microsoft.com/office/officeart/2008/layout/BendingPictureCaptionList"/>
    <dgm:cxn modelId="{BD805D62-B2CE-4534-9AE0-A5FBAC89C21C}" srcId="{520BF1F2-DD7B-4F7D-B87B-9C30FC6E1309}" destId="{95C8DFAC-ACFF-4631-BB61-2F1BF65173E5}" srcOrd="2" destOrd="0" parTransId="{237B685B-8A11-4052-952A-41FFE1C1C001}" sibTransId="{3E8AF473-4117-4C6E-AC37-53C910109269}"/>
    <dgm:cxn modelId="{8CBAEA82-4994-43E1-AD5D-CF63022F1E9A}" type="presOf" srcId="{95C8DFAC-ACFF-4631-BB61-2F1BF65173E5}" destId="{ED1202F2-829D-4D25-B9A1-4745971593D7}" srcOrd="0" destOrd="0" presId="urn:microsoft.com/office/officeart/2008/layout/BendingPictureCaptionList"/>
    <dgm:cxn modelId="{813F2788-2CD5-4628-B4CB-D153D45BD1EF}" type="presOf" srcId="{CA58B6E4-5D76-48EF-A6B1-2C9F4C1F8AF4}" destId="{A95191A7-A4A7-490D-ADD6-81C64DE463EF}" srcOrd="0" destOrd="0" presId="urn:microsoft.com/office/officeart/2008/layout/BendingPictureCaptionList"/>
    <dgm:cxn modelId="{29256B9F-DF84-4DB3-A847-29C25C14283C}" type="presOf" srcId="{520BF1F2-DD7B-4F7D-B87B-9C30FC6E1309}" destId="{30173930-C074-4AFB-8487-05C76482F53C}" srcOrd="0" destOrd="0" presId="urn:microsoft.com/office/officeart/2008/layout/BendingPictureCaptionList"/>
    <dgm:cxn modelId="{59D81EBB-A542-44F9-BA2E-6DB2A5368BF4}" srcId="{520BF1F2-DD7B-4F7D-B87B-9C30FC6E1309}" destId="{2A8AA291-2F69-4430-ADE3-DE7EB302F210}" srcOrd="0" destOrd="0" parTransId="{D4CC2B27-06D7-4279-850E-B76BE309C5C5}" sibTransId="{19474D21-221F-4C75-A320-75A29660C2F4}"/>
    <dgm:cxn modelId="{0F2F93D1-ADAB-4563-B1CF-E013297A6078}" srcId="{520BF1F2-DD7B-4F7D-B87B-9C30FC6E1309}" destId="{55A87B16-BDC0-49C6-AF66-D0D5C3FB83F3}" srcOrd="4" destOrd="0" parTransId="{B02D3C3D-EC78-4F3B-B2EC-B4B1EEB2D9E4}" sibTransId="{5F94239D-537C-4362-BC10-DD9C28C9053F}"/>
    <dgm:cxn modelId="{35677668-0ABD-4A47-95D5-3AF5EC918E5E}" type="presParOf" srcId="{30173930-C074-4AFB-8487-05C76482F53C}" destId="{408E86AA-5E76-49F9-B654-353BA1AD24F6}" srcOrd="0" destOrd="0" presId="urn:microsoft.com/office/officeart/2008/layout/BendingPictureCaptionList"/>
    <dgm:cxn modelId="{1A628448-AF81-4B1F-A774-3867ADE4180A}" type="presParOf" srcId="{408E86AA-5E76-49F9-B654-353BA1AD24F6}" destId="{D5F22D08-22F7-46DA-AB63-34765B5EF87A}" srcOrd="0" destOrd="0" presId="urn:microsoft.com/office/officeart/2008/layout/BendingPictureCaptionList"/>
    <dgm:cxn modelId="{0C8B5EC7-3B08-422F-8AB2-82F68C2ACBEF}" type="presParOf" srcId="{408E86AA-5E76-49F9-B654-353BA1AD24F6}" destId="{CC7B921F-FCBF-44A5-BF18-F61993BB44A2}" srcOrd="1" destOrd="0" presId="urn:microsoft.com/office/officeart/2008/layout/BendingPictureCaptionList"/>
    <dgm:cxn modelId="{28707B1A-42D9-4000-83C4-B1F2213923D0}" type="presParOf" srcId="{30173930-C074-4AFB-8487-05C76482F53C}" destId="{F85E9DD9-CCA3-4817-B6AE-64A4FB759975}" srcOrd="1" destOrd="0" presId="urn:microsoft.com/office/officeart/2008/layout/BendingPictureCaptionList"/>
    <dgm:cxn modelId="{0A1ABE26-D637-4804-B5B6-B32E3FE8836B}" type="presParOf" srcId="{30173930-C074-4AFB-8487-05C76482F53C}" destId="{F385B3AA-9C2A-4DAD-A880-F8A0B44BCA39}" srcOrd="2" destOrd="0" presId="urn:microsoft.com/office/officeart/2008/layout/BendingPictureCaptionList"/>
    <dgm:cxn modelId="{2DCAF994-D52D-4CE7-8182-EAAC9E5D1FE7}" type="presParOf" srcId="{F385B3AA-9C2A-4DAD-A880-F8A0B44BCA39}" destId="{1310B9CB-E818-4B6E-800F-B4FFE58768EB}" srcOrd="0" destOrd="0" presId="urn:microsoft.com/office/officeart/2008/layout/BendingPictureCaptionList"/>
    <dgm:cxn modelId="{59AAE1A8-BE41-400E-868C-E7A2E2161912}" type="presParOf" srcId="{F385B3AA-9C2A-4DAD-A880-F8A0B44BCA39}" destId="{1CAA1B2B-5132-43A0-A8C7-35DC07729C1E}" srcOrd="1" destOrd="0" presId="urn:microsoft.com/office/officeart/2008/layout/BendingPictureCaptionList"/>
    <dgm:cxn modelId="{1F066927-9333-468E-890E-8487EF7D5F41}" type="presParOf" srcId="{30173930-C074-4AFB-8487-05C76482F53C}" destId="{7F7870CD-66ED-40D8-8B61-706436884B3F}" srcOrd="3" destOrd="0" presId="urn:microsoft.com/office/officeart/2008/layout/BendingPictureCaptionList"/>
    <dgm:cxn modelId="{052BC9D7-9D1B-463E-AF6B-5DAF4266212B}" type="presParOf" srcId="{30173930-C074-4AFB-8487-05C76482F53C}" destId="{D1102E78-1B71-439B-8370-A9E0F585ECB0}" srcOrd="4" destOrd="0" presId="urn:microsoft.com/office/officeart/2008/layout/BendingPictureCaptionList"/>
    <dgm:cxn modelId="{3C14CF6E-7108-48EE-B72F-F4529DA671ED}" type="presParOf" srcId="{D1102E78-1B71-439B-8370-A9E0F585ECB0}" destId="{727C1D62-92F2-4CFC-8132-3F716B52FE3B}" srcOrd="0" destOrd="0" presId="urn:microsoft.com/office/officeart/2008/layout/BendingPictureCaptionList"/>
    <dgm:cxn modelId="{AB9A5844-9934-448A-B86F-3D893C7A983E}" type="presParOf" srcId="{D1102E78-1B71-439B-8370-A9E0F585ECB0}" destId="{ED1202F2-829D-4D25-B9A1-4745971593D7}" srcOrd="1" destOrd="0" presId="urn:microsoft.com/office/officeart/2008/layout/BendingPictureCaptionList"/>
    <dgm:cxn modelId="{AEAA7C48-585C-4351-A485-7ADDC7CA1C29}" type="presParOf" srcId="{30173930-C074-4AFB-8487-05C76482F53C}" destId="{CC1DA4E0-20C8-4BFF-BFC9-8DDEC0A45199}" srcOrd="5" destOrd="0" presId="urn:microsoft.com/office/officeart/2008/layout/BendingPictureCaptionList"/>
    <dgm:cxn modelId="{F4DBAF76-BD75-4542-8A9A-9DE6F6607CCD}" type="presParOf" srcId="{30173930-C074-4AFB-8487-05C76482F53C}" destId="{787A0B78-C12E-45CE-AEA1-22C6D4632A50}" srcOrd="6" destOrd="0" presId="urn:microsoft.com/office/officeart/2008/layout/BendingPictureCaptionList"/>
    <dgm:cxn modelId="{A619E72F-7702-4CC6-A65F-D70A183F8379}" type="presParOf" srcId="{787A0B78-C12E-45CE-AEA1-22C6D4632A50}" destId="{70BE5F34-DE78-4FE9-B19C-69744411A6D5}" srcOrd="0" destOrd="0" presId="urn:microsoft.com/office/officeart/2008/layout/BendingPictureCaptionList"/>
    <dgm:cxn modelId="{54EB6113-3016-4F36-8A76-16B7BC48E5C6}" type="presParOf" srcId="{787A0B78-C12E-45CE-AEA1-22C6D4632A50}" destId="{A95191A7-A4A7-490D-ADD6-81C64DE463EF}" srcOrd="1" destOrd="0" presId="urn:microsoft.com/office/officeart/2008/layout/BendingPictureCaptionList"/>
    <dgm:cxn modelId="{CD21FB9E-39C3-4DF9-9F32-2F6BB7A61D44}" type="presParOf" srcId="{30173930-C074-4AFB-8487-05C76482F53C}" destId="{B671CFD8-03E9-49F6-8EC0-AF133A780ADD}" srcOrd="7" destOrd="0" presId="urn:microsoft.com/office/officeart/2008/layout/BendingPictureCaptionList"/>
    <dgm:cxn modelId="{C481CAE5-8CC7-47F3-B264-1F536ED6D661}" type="presParOf" srcId="{30173930-C074-4AFB-8487-05C76482F53C}" destId="{03A28870-4F95-43BD-B3CD-A03DEFC6CA74}" srcOrd="8" destOrd="0" presId="urn:microsoft.com/office/officeart/2008/layout/BendingPictureCaptionList"/>
    <dgm:cxn modelId="{C545CBD7-F263-45B4-9906-EDFC2704090B}" type="presParOf" srcId="{03A28870-4F95-43BD-B3CD-A03DEFC6CA74}" destId="{10DDE47C-1CF3-4CB5-BF30-92E6E7CD6FDD}" srcOrd="0" destOrd="0" presId="urn:microsoft.com/office/officeart/2008/layout/BendingPictureCaptionList"/>
    <dgm:cxn modelId="{08255AAC-D964-49EC-882C-8763D24277C2}" type="presParOf" srcId="{03A28870-4F95-43BD-B3CD-A03DEFC6CA74}" destId="{D3D92BDE-854A-40E9-9C6A-A09995963B67}" srcOrd="1" destOrd="0" presId="urn:microsoft.com/office/officeart/2008/layout/BendingPictureCaptionList"/>
    <dgm:cxn modelId="{9F65B951-E528-4353-8E0D-BF65DE1E9036}" type="presParOf" srcId="{30173930-C074-4AFB-8487-05C76482F53C}" destId="{12027844-557D-487C-99FD-3A6ACD88E8DE}" srcOrd="9" destOrd="0" presId="urn:microsoft.com/office/officeart/2008/layout/BendingPictureCaptionList"/>
    <dgm:cxn modelId="{18004A8B-D592-47E7-ADCB-AB834C71EE04}" type="presParOf" srcId="{30173930-C074-4AFB-8487-05C76482F53C}" destId="{83217768-9E38-46BA-80EC-DEDD35776115}" srcOrd="10" destOrd="0" presId="urn:microsoft.com/office/officeart/2008/layout/BendingPictureCaptionList"/>
    <dgm:cxn modelId="{3292EFC9-C0F0-4F27-AD08-BA74408761B4}" type="presParOf" srcId="{83217768-9E38-46BA-80EC-DEDD35776115}" destId="{657109E5-CCF8-4337-AD6D-A460301C3339}" srcOrd="0" destOrd="0" presId="urn:microsoft.com/office/officeart/2008/layout/BendingPictureCaptionList"/>
    <dgm:cxn modelId="{52BE53D1-1B6B-472D-A35E-B7FD5E69DBCA}" type="presParOf" srcId="{83217768-9E38-46BA-80EC-DEDD35776115}" destId="{31F906C4-9862-4B1F-86D2-0B685923E3D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E2B0C2-29D3-4844-A3C9-03EB7BBB2022}" type="doc">
      <dgm:prSet loTypeId="urn:microsoft.com/office/officeart/2005/8/layout/cycle2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B715D56A-1638-40E3-8E2B-09FFAC7E00AE}">
      <dgm:prSet phldrT="[Texte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fr-FR" sz="1400" b="1" dirty="0">
              <a:latin typeface="Roboto" panose="020B0604020202020204" charset="0"/>
              <a:ea typeface="Roboto" panose="020B0604020202020204" charset="0"/>
            </a:rPr>
            <a:t>Enquête insertion pro</a:t>
          </a:r>
        </a:p>
      </dgm:t>
    </dgm:pt>
    <dgm:pt modelId="{0133E5F0-9DD8-46B2-ADFA-06A8E6979721}" type="parTrans" cxnId="{4F201299-867D-4B2D-96E6-C0523EEFC02F}">
      <dgm:prSet/>
      <dgm:spPr/>
      <dgm:t>
        <a:bodyPr/>
        <a:lstStyle/>
        <a:p>
          <a:endParaRPr lang="fr-FR"/>
        </a:p>
      </dgm:t>
    </dgm:pt>
    <dgm:pt modelId="{66B6B2DD-EF89-4032-B14D-8ACF87D264A0}" type="sibTrans" cxnId="{4F201299-867D-4B2D-96E6-C0523EEFC02F}">
      <dgm:prSet/>
      <dgm:spPr/>
      <dgm:t>
        <a:bodyPr/>
        <a:lstStyle/>
        <a:p>
          <a:endParaRPr lang="fr-FR" dirty="0"/>
        </a:p>
      </dgm:t>
    </dgm:pt>
    <dgm:pt modelId="{7A5E61EB-A0BC-468E-8F4B-428CF4EA3D07}">
      <dgm:prSet phldrT="[Texte]"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1400" b="1" dirty="0">
              <a:latin typeface="Roboto" panose="020B0604020202020204" charset="0"/>
              <a:ea typeface="Roboto" panose="020B0604020202020204" charset="0"/>
            </a:rPr>
            <a:t>1 -Formation transversale</a:t>
          </a:r>
        </a:p>
      </dgm:t>
    </dgm:pt>
    <dgm:pt modelId="{3EA26FD4-D045-4D1F-ABA2-5D6793CA71C6}" type="parTrans" cxnId="{12E32630-AE3A-412C-992E-C8F2A154475F}">
      <dgm:prSet/>
      <dgm:spPr/>
      <dgm:t>
        <a:bodyPr/>
        <a:lstStyle/>
        <a:p>
          <a:endParaRPr lang="fr-FR"/>
        </a:p>
      </dgm:t>
    </dgm:pt>
    <dgm:pt modelId="{012CA32B-4C83-46D3-9D18-1E5C2321A128}" type="sibTrans" cxnId="{12E32630-AE3A-412C-992E-C8F2A154475F}">
      <dgm:prSet/>
      <dgm:spPr/>
      <dgm:t>
        <a:bodyPr/>
        <a:lstStyle/>
        <a:p>
          <a:endParaRPr lang="fr-FR" dirty="0"/>
        </a:p>
      </dgm:t>
    </dgm:pt>
    <dgm:pt modelId="{ACB12246-7F98-4AAC-B384-29A8D0E3B7BD}">
      <dgm:prSet phldrT="[Texte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fr-FR" sz="1300" b="1" dirty="0">
              <a:latin typeface="Roboto" panose="020B0604020202020204" charset="0"/>
              <a:ea typeface="Roboto" panose="020B0604020202020204" charset="0"/>
            </a:rPr>
            <a:t>2 - Défis entreprise</a:t>
          </a:r>
          <a:endParaRPr lang="fr-FR" sz="1200" b="1" dirty="0">
            <a:latin typeface="Roboto" panose="020B0604020202020204" charset="0"/>
            <a:ea typeface="Roboto" panose="020B0604020202020204" charset="0"/>
          </a:endParaRPr>
        </a:p>
      </dgm:t>
    </dgm:pt>
    <dgm:pt modelId="{2BEE580A-7457-4A14-85ED-28A8CCA8ECAC}" type="parTrans" cxnId="{217BF3B1-E3E6-4308-9DBD-30D398E13269}">
      <dgm:prSet/>
      <dgm:spPr/>
      <dgm:t>
        <a:bodyPr/>
        <a:lstStyle/>
        <a:p>
          <a:endParaRPr lang="fr-FR"/>
        </a:p>
      </dgm:t>
    </dgm:pt>
    <dgm:pt modelId="{F7FC9297-54B8-42FC-9FEA-EE843290883A}" type="sibTrans" cxnId="{217BF3B1-E3E6-4308-9DBD-30D398E13269}">
      <dgm:prSet/>
      <dgm:spPr/>
      <dgm:t>
        <a:bodyPr/>
        <a:lstStyle/>
        <a:p>
          <a:endParaRPr lang="fr-FR" dirty="0"/>
        </a:p>
      </dgm:t>
    </dgm:pt>
    <dgm:pt modelId="{E3FD1020-DBA9-4D3E-95E9-E729362CC6AE}">
      <dgm:prSet phldrT="[Texte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fr-FR" sz="1400" b="1" dirty="0">
              <a:latin typeface="Roboto" panose="020B0604020202020204" charset="0"/>
              <a:ea typeface="Roboto" panose="020B0604020202020204" charset="0"/>
            </a:rPr>
            <a:t>3 - Accompagnement à entreprendre</a:t>
          </a:r>
        </a:p>
      </dgm:t>
    </dgm:pt>
    <dgm:pt modelId="{1B24DF53-0839-4727-A310-1A48E6952B2D}" type="parTrans" cxnId="{6B6309C1-C82F-4D1C-B032-8B594ED86E43}">
      <dgm:prSet/>
      <dgm:spPr/>
      <dgm:t>
        <a:bodyPr/>
        <a:lstStyle/>
        <a:p>
          <a:endParaRPr lang="fr-FR"/>
        </a:p>
      </dgm:t>
    </dgm:pt>
    <dgm:pt modelId="{E0B653A1-7450-4837-AC04-B16C635DB695}" type="sibTrans" cxnId="{6B6309C1-C82F-4D1C-B032-8B594ED86E43}">
      <dgm:prSet/>
      <dgm:spPr/>
      <dgm:t>
        <a:bodyPr/>
        <a:lstStyle/>
        <a:p>
          <a:endParaRPr lang="fr-FR" dirty="0"/>
        </a:p>
      </dgm:t>
    </dgm:pt>
    <dgm:pt modelId="{7CE035EF-E487-4595-8C95-9C5DBFCABE69}">
      <dgm:prSet phldrT="[Texte]" custT="1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fr-FR" sz="1400" b="1" dirty="0">
              <a:latin typeface="Roboto" panose="020B0604020202020204" charset="0"/>
              <a:ea typeface="Roboto" panose="020B0604020202020204" charset="0"/>
            </a:rPr>
            <a:t>4- Temps forts</a:t>
          </a:r>
        </a:p>
      </dgm:t>
    </dgm:pt>
    <dgm:pt modelId="{8DD11FAE-305B-4D68-ABCA-9428DAFD7F79}" type="parTrans" cxnId="{881117E1-E307-4B74-B3FA-2FF4045F0C41}">
      <dgm:prSet/>
      <dgm:spPr/>
      <dgm:t>
        <a:bodyPr/>
        <a:lstStyle/>
        <a:p>
          <a:endParaRPr lang="fr-FR"/>
        </a:p>
      </dgm:t>
    </dgm:pt>
    <dgm:pt modelId="{855BDEAA-2676-4763-A76C-9CCCA8475281}" type="sibTrans" cxnId="{881117E1-E307-4B74-B3FA-2FF4045F0C41}">
      <dgm:prSet/>
      <dgm:spPr/>
      <dgm:t>
        <a:bodyPr/>
        <a:lstStyle/>
        <a:p>
          <a:endParaRPr lang="fr-FR" dirty="0"/>
        </a:p>
      </dgm:t>
    </dgm:pt>
    <dgm:pt modelId="{FA5E7148-DDC0-49EB-8224-F1C956443B23}">
      <dgm:prSet phldrT="[Texte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fr-FR" sz="1400" b="1" dirty="0">
              <a:latin typeface="Roboto" panose="020B0604020202020204" charset="0"/>
              <a:ea typeface="Roboto" panose="020B0604020202020204" charset="0"/>
            </a:rPr>
            <a:t>Relations entreprises</a:t>
          </a:r>
        </a:p>
      </dgm:t>
    </dgm:pt>
    <dgm:pt modelId="{8CB9B97D-8388-4301-A8F6-AB98B9D978B0}" type="parTrans" cxnId="{A4143589-298C-4420-8AA2-3DE263CBE7F4}">
      <dgm:prSet/>
      <dgm:spPr/>
      <dgm:t>
        <a:bodyPr/>
        <a:lstStyle/>
        <a:p>
          <a:endParaRPr lang="fr-FR"/>
        </a:p>
      </dgm:t>
    </dgm:pt>
    <dgm:pt modelId="{7BA1EF91-5098-4334-9540-13DD3241ACD6}" type="sibTrans" cxnId="{A4143589-298C-4420-8AA2-3DE263CBE7F4}">
      <dgm:prSet/>
      <dgm:spPr/>
      <dgm:t>
        <a:bodyPr/>
        <a:lstStyle/>
        <a:p>
          <a:endParaRPr lang="fr-FR" dirty="0"/>
        </a:p>
      </dgm:t>
    </dgm:pt>
    <dgm:pt modelId="{D366F32F-B477-4C84-8D0F-B570E7D5559B}" type="pres">
      <dgm:prSet presAssocID="{D6E2B0C2-29D3-4844-A3C9-03EB7BBB2022}" presName="cycle" presStyleCnt="0">
        <dgm:presLayoutVars>
          <dgm:dir/>
          <dgm:resizeHandles val="exact"/>
        </dgm:presLayoutVars>
      </dgm:prSet>
      <dgm:spPr/>
    </dgm:pt>
    <dgm:pt modelId="{098A3B53-0C3A-4226-AC66-629A53A22198}" type="pres">
      <dgm:prSet presAssocID="{B715D56A-1638-40E3-8E2B-09FFAC7E00AE}" presName="node" presStyleLbl="node1" presStyleIdx="0" presStyleCnt="6">
        <dgm:presLayoutVars>
          <dgm:bulletEnabled val="1"/>
        </dgm:presLayoutVars>
      </dgm:prSet>
      <dgm:spPr/>
    </dgm:pt>
    <dgm:pt modelId="{BAD83A7E-EC07-4F6E-9D9C-57635130565B}" type="pres">
      <dgm:prSet presAssocID="{66B6B2DD-EF89-4032-B14D-8ACF87D264A0}" presName="sibTrans" presStyleLbl="sibTrans2D1" presStyleIdx="0" presStyleCnt="6"/>
      <dgm:spPr/>
    </dgm:pt>
    <dgm:pt modelId="{85F3954E-7321-47FE-9CDE-BCF806DA2D56}" type="pres">
      <dgm:prSet presAssocID="{66B6B2DD-EF89-4032-B14D-8ACF87D264A0}" presName="connectorText" presStyleLbl="sibTrans2D1" presStyleIdx="0" presStyleCnt="6"/>
      <dgm:spPr/>
    </dgm:pt>
    <dgm:pt modelId="{4A9D45D8-5695-459D-BC20-873712457C21}" type="pres">
      <dgm:prSet presAssocID="{7A5E61EB-A0BC-468E-8F4B-428CF4EA3D07}" presName="node" presStyleLbl="node1" presStyleIdx="1" presStyleCnt="6">
        <dgm:presLayoutVars>
          <dgm:bulletEnabled val="1"/>
        </dgm:presLayoutVars>
      </dgm:prSet>
      <dgm:spPr/>
    </dgm:pt>
    <dgm:pt modelId="{CDDD98B5-0D93-4933-80C5-24AE5721F9B0}" type="pres">
      <dgm:prSet presAssocID="{012CA32B-4C83-46D3-9D18-1E5C2321A128}" presName="sibTrans" presStyleLbl="sibTrans2D1" presStyleIdx="1" presStyleCnt="6"/>
      <dgm:spPr/>
    </dgm:pt>
    <dgm:pt modelId="{68D1A364-44AE-456D-ABB1-D1EA0D9BF374}" type="pres">
      <dgm:prSet presAssocID="{012CA32B-4C83-46D3-9D18-1E5C2321A128}" presName="connectorText" presStyleLbl="sibTrans2D1" presStyleIdx="1" presStyleCnt="6"/>
      <dgm:spPr/>
    </dgm:pt>
    <dgm:pt modelId="{A393D167-8E05-4C76-9AA8-3C40742506F6}" type="pres">
      <dgm:prSet presAssocID="{ACB12246-7F98-4AAC-B384-29A8D0E3B7BD}" presName="node" presStyleLbl="node1" presStyleIdx="2" presStyleCnt="6">
        <dgm:presLayoutVars>
          <dgm:bulletEnabled val="1"/>
        </dgm:presLayoutVars>
      </dgm:prSet>
      <dgm:spPr/>
    </dgm:pt>
    <dgm:pt modelId="{F439F850-0B20-46C5-9F75-42AAE6D49147}" type="pres">
      <dgm:prSet presAssocID="{F7FC9297-54B8-42FC-9FEA-EE843290883A}" presName="sibTrans" presStyleLbl="sibTrans2D1" presStyleIdx="2" presStyleCnt="6"/>
      <dgm:spPr/>
    </dgm:pt>
    <dgm:pt modelId="{4ECCD1F3-19AE-45BE-8D2A-1B12C230A72B}" type="pres">
      <dgm:prSet presAssocID="{F7FC9297-54B8-42FC-9FEA-EE843290883A}" presName="connectorText" presStyleLbl="sibTrans2D1" presStyleIdx="2" presStyleCnt="6"/>
      <dgm:spPr/>
    </dgm:pt>
    <dgm:pt modelId="{0DA056D6-0536-4B44-A4C8-AD4AD9449A86}" type="pres">
      <dgm:prSet presAssocID="{E3FD1020-DBA9-4D3E-95E9-E729362CC6AE}" presName="node" presStyleLbl="node1" presStyleIdx="3" presStyleCnt="6" custScaleX="113023" custRadScaleRad="94714" custRadScaleInc="-5119">
        <dgm:presLayoutVars>
          <dgm:bulletEnabled val="1"/>
        </dgm:presLayoutVars>
      </dgm:prSet>
      <dgm:spPr/>
    </dgm:pt>
    <dgm:pt modelId="{B1A2A37F-9B73-4889-A235-60FBFF7D680E}" type="pres">
      <dgm:prSet presAssocID="{E0B653A1-7450-4837-AC04-B16C635DB695}" presName="sibTrans" presStyleLbl="sibTrans2D1" presStyleIdx="3" presStyleCnt="6"/>
      <dgm:spPr/>
    </dgm:pt>
    <dgm:pt modelId="{FEEC1DD7-C0B8-4FD1-96CD-A6B5E02047B1}" type="pres">
      <dgm:prSet presAssocID="{E0B653A1-7450-4837-AC04-B16C635DB695}" presName="connectorText" presStyleLbl="sibTrans2D1" presStyleIdx="3" presStyleCnt="6"/>
      <dgm:spPr/>
    </dgm:pt>
    <dgm:pt modelId="{7C57DA37-79BB-4176-84BF-316567DC11B5}" type="pres">
      <dgm:prSet presAssocID="{FA5E7148-DDC0-49EB-8224-F1C956443B23}" presName="node" presStyleLbl="node1" presStyleIdx="4" presStyleCnt="6">
        <dgm:presLayoutVars>
          <dgm:bulletEnabled val="1"/>
        </dgm:presLayoutVars>
      </dgm:prSet>
      <dgm:spPr/>
    </dgm:pt>
    <dgm:pt modelId="{3D06E5FB-2718-4582-8586-9E2A57756FCE}" type="pres">
      <dgm:prSet presAssocID="{7BA1EF91-5098-4334-9540-13DD3241ACD6}" presName="sibTrans" presStyleLbl="sibTrans2D1" presStyleIdx="4" presStyleCnt="6"/>
      <dgm:spPr/>
    </dgm:pt>
    <dgm:pt modelId="{3A6DEF39-C6F5-4985-8F07-578BB78A3E2D}" type="pres">
      <dgm:prSet presAssocID="{7BA1EF91-5098-4334-9540-13DD3241ACD6}" presName="connectorText" presStyleLbl="sibTrans2D1" presStyleIdx="4" presStyleCnt="6"/>
      <dgm:spPr/>
    </dgm:pt>
    <dgm:pt modelId="{79495CB8-52D1-475C-A79A-E68384FE1814}" type="pres">
      <dgm:prSet presAssocID="{7CE035EF-E487-4595-8C95-9C5DBFCABE69}" presName="node" presStyleLbl="node1" presStyleIdx="5" presStyleCnt="6">
        <dgm:presLayoutVars>
          <dgm:bulletEnabled val="1"/>
        </dgm:presLayoutVars>
      </dgm:prSet>
      <dgm:spPr/>
    </dgm:pt>
    <dgm:pt modelId="{40422787-6C03-4D29-A62A-CF43695AEDBD}" type="pres">
      <dgm:prSet presAssocID="{855BDEAA-2676-4763-A76C-9CCCA8475281}" presName="sibTrans" presStyleLbl="sibTrans2D1" presStyleIdx="5" presStyleCnt="6"/>
      <dgm:spPr/>
    </dgm:pt>
    <dgm:pt modelId="{9424A294-EBDB-414E-A06F-2B3E94F7FE91}" type="pres">
      <dgm:prSet presAssocID="{855BDEAA-2676-4763-A76C-9CCCA8475281}" presName="connectorText" presStyleLbl="sibTrans2D1" presStyleIdx="5" presStyleCnt="6"/>
      <dgm:spPr/>
    </dgm:pt>
  </dgm:ptLst>
  <dgm:cxnLst>
    <dgm:cxn modelId="{19839218-E129-4D32-803D-2F3815F05C3F}" type="presOf" srcId="{855BDEAA-2676-4763-A76C-9CCCA8475281}" destId="{9424A294-EBDB-414E-A06F-2B3E94F7FE91}" srcOrd="1" destOrd="0" presId="urn:microsoft.com/office/officeart/2005/8/layout/cycle2"/>
    <dgm:cxn modelId="{9BA72B1F-A705-4DA4-BA20-59DB5CB75DF9}" type="presOf" srcId="{E3FD1020-DBA9-4D3E-95E9-E729362CC6AE}" destId="{0DA056D6-0536-4B44-A4C8-AD4AD9449A86}" srcOrd="0" destOrd="0" presId="urn:microsoft.com/office/officeart/2005/8/layout/cycle2"/>
    <dgm:cxn modelId="{12E32630-AE3A-412C-992E-C8F2A154475F}" srcId="{D6E2B0C2-29D3-4844-A3C9-03EB7BBB2022}" destId="{7A5E61EB-A0BC-468E-8F4B-428CF4EA3D07}" srcOrd="1" destOrd="0" parTransId="{3EA26FD4-D045-4D1F-ABA2-5D6793CA71C6}" sibTransId="{012CA32B-4C83-46D3-9D18-1E5C2321A128}"/>
    <dgm:cxn modelId="{52C5063B-3E83-42E7-8998-809D2D8EEC0B}" type="presOf" srcId="{66B6B2DD-EF89-4032-B14D-8ACF87D264A0}" destId="{85F3954E-7321-47FE-9CDE-BCF806DA2D56}" srcOrd="1" destOrd="0" presId="urn:microsoft.com/office/officeart/2005/8/layout/cycle2"/>
    <dgm:cxn modelId="{49DD405D-D793-4D1F-B779-F30685CFEABB}" type="presOf" srcId="{B715D56A-1638-40E3-8E2B-09FFAC7E00AE}" destId="{098A3B53-0C3A-4226-AC66-629A53A22198}" srcOrd="0" destOrd="0" presId="urn:microsoft.com/office/officeart/2005/8/layout/cycle2"/>
    <dgm:cxn modelId="{2C34815E-9521-464D-9EF7-373E102256B2}" type="presOf" srcId="{F7FC9297-54B8-42FC-9FEA-EE843290883A}" destId="{F439F850-0B20-46C5-9F75-42AAE6D49147}" srcOrd="0" destOrd="0" presId="urn:microsoft.com/office/officeart/2005/8/layout/cycle2"/>
    <dgm:cxn modelId="{42574747-4DF3-499F-B215-B04CAE6F961B}" type="presOf" srcId="{E0B653A1-7450-4837-AC04-B16C635DB695}" destId="{FEEC1DD7-C0B8-4FD1-96CD-A6B5E02047B1}" srcOrd="1" destOrd="0" presId="urn:microsoft.com/office/officeart/2005/8/layout/cycle2"/>
    <dgm:cxn modelId="{E61ED175-84B4-46F7-AA9E-5EFF1B08D826}" type="presOf" srcId="{E0B653A1-7450-4837-AC04-B16C635DB695}" destId="{B1A2A37F-9B73-4889-A235-60FBFF7D680E}" srcOrd="0" destOrd="0" presId="urn:microsoft.com/office/officeart/2005/8/layout/cycle2"/>
    <dgm:cxn modelId="{60BBE776-6688-4D11-8D83-6E39A8F0D4A0}" type="presOf" srcId="{FA5E7148-DDC0-49EB-8224-F1C956443B23}" destId="{7C57DA37-79BB-4176-84BF-316567DC11B5}" srcOrd="0" destOrd="0" presId="urn:microsoft.com/office/officeart/2005/8/layout/cycle2"/>
    <dgm:cxn modelId="{E0B5BB80-E270-4E34-9DDF-8F6E4E39D89B}" type="presOf" srcId="{7BA1EF91-5098-4334-9540-13DD3241ACD6}" destId="{3A6DEF39-C6F5-4985-8F07-578BB78A3E2D}" srcOrd="1" destOrd="0" presId="urn:microsoft.com/office/officeart/2005/8/layout/cycle2"/>
    <dgm:cxn modelId="{A4143589-298C-4420-8AA2-3DE263CBE7F4}" srcId="{D6E2B0C2-29D3-4844-A3C9-03EB7BBB2022}" destId="{FA5E7148-DDC0-49EB-8224-F1C956443B23}" srcOrd="4" destOrd="0" parTransId="{8CB9B97D-8388-4301-A8F6-AB98B9D978B0}" sibTransId="{7BA1EF91-5098-4334-9540-13DD3241ACD6}"/>
    <dgm:cxn modelId="{DAFB9295-0F82-4624-852D-1289EDD046AB}" type="presOf" srcId="{ACB12246-7F98-4AAC-B384-29A8D0E3B7BD}" destId="{A393D167-8E05-4C76-9AA8-3C40742506F6}" srcOrd="0" destOrd="0" presId="urn:microsoft.com/office/officeart/2005/8/layout/cycle2"/>
    <dgm:cxn modelId="{A129CB95-2DA1-44CD-B384-A2C03923F645}" type="presOf" srcId="{7A5E61EB-A0BC-468E-8F4B-428CF4EA3D07}" destId="{4A9D45D8-5695-459D-BC20-873712457C21}" srcOrd="0" destOrd="0" presId="urn:microsoft.com/office/officeart/2005/8/layout/cycle2"/>
    <dgm:cxn modelId="{4F201299-867D-4B2D-96E6-C0523EEFC02F}" srcId="{D6E2B0C2-29D3-4844-A3C9-03EB7BBB2022}" destId="{B715D56A-1638-40E3-8E2B-09FFAC7E00AE}" srcOrd="0" destOrd="0" parTransId="{0133E5F0-9DD8-46B2-ADFA-06A8E6979721}" sibTransId="{66B6B2DD-EF89-4032-B14D-8ACF87D264A0}"/>
    <dgm:cxn modelId="{03178C99-9524-4B38-A9E2-6AA2407744ED}" type="presOf" srcId="{012CA32B-4C83-46D3-9D18-1E5C2321A128}" destId="{CDDD98B5-0D93-4933-80C5-24AE5721F9B0}" srcOrd="0" destOrd="0" presId="urn:microsoft.com/office/officeart/2005/8/layout/cycle2"/>
    <dgm:cxn modelId="{4D1AE89B-888A-4137-B702-C474D8ECE60D}" type="presOf" srcId="{F7FC9297-54B8-42FC-9FEA-EE843290883A}" destId="{4ECCD1F3-19AE-45BE-8D2A-1B12C230A72B}" srcOrd="1" destOrd="0" presId="urn:microsoft.com/office/officeart/2005/8/layout/cycle2"/>
    <dgm:cxn modelId="{FD2884A3-A423-4425-8D33-0E042B443CAA}" type="presOf" srcId="{855BDEAA-2676-4763-A76C-9CCCA8475281}" destId="{40422787-6C03-4D29-A62A-CF43695AEDBD}" srcOrd="0" destOrd="0" presId="urn:microsoft.com/office/officeart/2005/8/layout/cycle2"/>
    <dgm:cxn modelId="{40AB03A9-81B3-449D-9104-577388E30AFC}" type="presOf" srcId="{66B6B2DD-EF89-4032-B14D-8ACF87D264A0}" destId="{BAD83A7E-EC07-4F6E-9D9C-57635130565B}" srcOrd="0" destOrd="0" presId="urn:microsoft.com/office/officeart/2005/8/layout/cycle2"/>
    <dgm:cxn modelId="{217BF3B1-E3E6-4308-9DBD-30D398E13269}" srcId="{D6E2B0C2-29D3-4844-A3C9-03EB7BBB2022}" destId="{ACB12246-7F98-4AAC-B384-29A8D0E3B7BD}" srcOrd="2" destOrd="0" parTransId="{2BEE580A-7457-4A14-85ED-28A8CCA8ECAC}" sibTransId="{F7FC9297-54B8-42FC-9FEA-EE843290883A}"/>
    <dgm:cxn modelId="{64B892B8-75F1-4DA0-A92F-C4136C36D24B}" type="presOf" srcId="{012CA32B-4C83-46D3-9D18-1E5C2321A128}" destId="{68D1A364-44AE-456D-ABB1-D1EA0D9BF374}" srcOrd="1" destOrd="0" presId="urn:microsoft.com/office/officeart/2005/8/layout/cycle2"/>
    <dgm:cxn modelId="{6B6309C1-C82F-4D1C-B032-8B594ED86E43}" srcId="{D6E2B0C2-29D3-4844-A3C9-03EB7BBB2022}" destId="{E3FD1020-DBA9-4D3E-95E9-E729362CC6AE}" srcOrd="3" destOrd="0" parTransId="{1B24DF53-0839-4727-A310-1A48E6952B2D}" sibTransId="{E0B653A1-7450-4837-AC04-B16C635DB695}"/>
    <dgm:cxn modelId="{F0D2E6CF-9870-4BD5-8F88-0C7F2392E7AB}" type="presOf" srcId="{7CE035EF-E487-4595-8C95-9C5DBFCABE69}" destId="{79495CB8-52D1-475C-A79A-E68384FE1814}" srcOrd="0" destOrd="0" presId="urn:microsoft.com/office/officeart/2005/8/layout/cycle2"/>
    <dgm:cxn modelId="{2B5573D8-D7B8-441D-A2E6-D8B5E95F809C}" type="presOf" srcId="{D6E2B0C2-29D3-4844-A3C9-03EB7BBB2022}" destId="{D366F32F-B477-4C84-8D0F-B570E7D5559B}" srcOrd="0" destOrd="0" presId="urn:microsoft.com/office/officeart/2005/8/layout/cycle2"/>
    <dgm:cxn modelId="{881117E1-E307-4B74-B3FA-2FF4045F0C41}" srcId="{D6E2B0C2-29D3-4844-A3C9-03EB7BBB2022}" destId="{7CE035EF-E487-4595-8C95-9C5DBFCABE69}" srcOrd="5" destOrd="0" parTransId="{8DD11FAE-305B-4D68-ABCA-9428DAFD7F79}" sibTransId="{855BDEAA-2676-4763-A76C-9CCCA8475281}"/>
    <dgm:cxn modelId="{8F6931F0-A4E1-4F90-A888-A430C14C66F2}" type="presOf" srcId="{7BA1EF91-5098-4334-9540-13DD3241ACD6}" destId="{3D06E5FB-2718-4582-8586-9E2A57756FCE}" srcOrd="0" destOrd="0" presId="urn:microsoft.com/office/officeart/2005/8/layout/cycle2"/>
    <dgm:cxn modelId="{E3C167B7-BE4A-4DCE-9206-390C8C145226}" type="presParOf" srcId="{D366F32F-B477-4C84-8D0F-B570E7D5559B}" destId="{098A3B53-0C3A-4226-AC66-629A53A22198}" srcOrd="0" destOrd="0" presId="urn:microsoft.com/office/officeart/2005/8/layout/cycle2"/>
    <dgm:cxn modelId="{B27D4A8D-09D9-45C2-B2AE-B135A7EEFE3B}" type="presParOf" srcId="{D366F32F-B477-4C84-8D0F-B570E7D5559B}" destId="{BAD83A7E-EC07-4F6E-9D9C-57635130565B}" srcOrd="1" destOrd="0" presId="urn:microsoft.com/office/officeart/2005/8/layout/cycle2"/>
    <dgm:cxn modelId="{A0B82EA6-9AC8-4AF7-A4E9-62FEF3FA4777}" type="presParOf" srcId="{BAD83A7E-EC07-4F6E-9D9C-57635130565B}" destId="{85F3954E-7321-47FE-9CDE-BCF806DA2D56}" srcOrd="0" destOrd="0" presId="urn:microsoft.com/office/officeart/2005/8/layout/cycle2"/>
    <dgm:cxn modelId="{A8103554-FFF9-4EA1-81CE-B82963CC4484}" type="presParOf" srcId="{D366F32F-B477-4C84-8D0F-B570E7D5559B}" destId="{4A9D45D8-5695-459D-BC20-873712457C21}" srcOrd="2" destOrd="0" presId="urn:microsoft.com/office/officeart/2005/8/layout/cycle2"/>
    <dgm:cxn modelId="{1B1B8CCF-642B-4212-A104-5DA5D1457FD4}" type="presParOf" srcId="{D366F32F-B477-4C84-8D0F-B570E7D5559B}" destId="{CDDD98B5-0D93-4933-80C5-24AE5721F9B0}" srcOrd="3" destOrd="0" presId="urn:microsoft.com/office/officeart/2005/8/layout/cycle2"/>
    <dgm:cxn modelId="{C0612A7E-E962-4AD8-850C-837C61A8BACE}" type="presParOf" srcId="{CDDD98B5-0D93-4933-80C5-24AE5721F9B0}" destId="{68D1A364-44AE-456D-ABB1-D1EA0D9BF374}" srcOrd="0" destOrd="0" presId="urn:microsoft.com/office/officeart/2005/8/layout/cycle2"/>
    <dgm:cxn modelId="{2863316B-D928-47B5-B5A5-9E537949EA4F}" type="presParOf" srcId="{D366F32F-B477-4C84-8D0F-B570E7D5559B}" destId="{A393D167-8E05-4C76-9AA8-3C40742506F6}" srcOrd="4" destOrd="0" presId="urn:microsoft.com/office/officeart/2005/8/layout/cycle2"/>
    <dgm:cxn modelId="{D132C1FB-D8ED-4351-82FE-64D538BF2DE8}" type="presParOf" srcId="{D366F32F-B477-4C84-8D0F-B570E7D5559B}" destId="{F439F850-0B20-46C5-9F75-42AAE6D49147}" srcOrd="5" destOrd="0" presId="urn:microsoft.com/office/officeart/2005/8/layout/cycle2"/>
    <dgm:cxn modelId="{9422C0D8-EE0D-4D19-81AD-A4AD390FEAEE}" type="presParOf" srcId="{F439F850-0B20-46C5-9F75-42AAE6D49147}" destId="{4ECCD1F3-19AE-45BE-8D2A-1B12C230A72B}" srcOrd="0" destOrd="0" presId="urn:microsoft.com/office/officeart/2005/8/layout/cycle2"/>
    <dgm:cxn modelId="{82330B02-938E-4061-ACBF-2D5EF41ED4EC}" type="presParOf" srcId="{D366F32F-B477-4C84-8D0F-B570E7D5559B}" destId="{0DA056D6-0536-4B44-A4C8-AD4AD9449A86}" srcOrd="6" destOrd="0" presId="urn:microsoft.com/office/officeart/2005/8/layout/cycle2"/>
    <dgm:cxn modelId="{52D9CA0C-96A8-49AD-8D53-EC72D0F0CD1A}" type="presParOf" srcId="{D366F32F-B477-4C84-8D0F-B570E7D5559B}" destId="{B1A2A37F-9B73-4889-A235-60FBFF7D680E}" srcOrd="7" destOrd="0" presId="urn:microsoft.com/office/officeart/2005/8/layout/cycle2"/>
    <dgm:cxn modelId="{BD031B00-F26D-4577-843B-DEF7A4CD9F68}" type="presParOf" srcId="{B1A2A37F-9B73-4889-A235-60FBFF7D680E}" destId="{FEEC1DD7-C0B8-4FD1-96CD-A6B5E02047B1}" srcOrd="0" destOrd="0" presId="urn:microsoft.com/office/officeart/2005/8/layout/cycle2"/>
    <dgm:cxn modelId="{A5A54DC0-2434-4C67-9787-FBDD44F440DE}" type="presParOf" srcId="{D366F32F-B477-4C84-8D0F-B570E7D5559B}" destId="{7C57DA37-79BB-4176-84BF-316567DC11B5}" srcOrd="8" destOrd="0" presId="urn:microsoft.com/office/officeart/2005/8/layout/cycle2"/>
    <dgm:cxn modelId="{B9994101-0E46-4986-A866-87F0A84B9E51}" type="presParOf" srcId="{D366F32F-B477-4C84-8D0F-B570E7D5559B}" destId="{3D06E5FB-2718-4582-8586-9E2A57756FCE}" srcOrd="9" destOrd="0" presId="urn:microsoft.com/office/officeart/2005/8/layout/cycle2"/>
    <dgm:cxn modelId="{DABDF4B2-DD87-4D8B-80AD-D041A23EB7F8}" type="presParOf" srcId="{3D06E5FB-2718-4582-8586-9E2A57756FCE}" destId="{3A6DEF39-C6F5-4985-8F07-578BB78A3E2D}" srcOrd="0" destOrd="0" presId="urn:microsoft.com/office/officeart/2005/8/layout/cycle2"/>
    <dgm:cxn modelId="{47259CD2-9709-464B-B8A5-4EFC021D17F0}" type="presParOf" srcId="{D366F32F-B477-4C84-8D0F-B570E7D5559B}" destId="{79495CB8-52D1-475C-A79A-E68384FE1814}" srcOrd="10" destOrd="0" presId="urn:microsoft.com/office/officeart/2005/8/layout/cycle2"/>
    <dgm:cxn modelId="{3D0B79E9-A7CF-40C6-90D4-C7797D96E290}" type="presParOf" srcId="{D366F32F-B477-4C84-8D0F-B570E7D5559B}" destId="{40422787-6C03-4D29-A62A-CF43695AEDBD}" srcOrd="11" destOrd="0" presId="urn:microsoft.com/office/officeart/2005/8/layout/cycle2"/>
    <dgm:cxn modelId="{6C6CB8A6-E3C5-4B8E-BDA8-809F83E9AC7B}" type="presParOf" srcId="{40422787-6C03-4D29-A62A-CF43695AEDBD}" destId="{9424A294-EBDB-414E-A06F-2B3E94F7FE9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81D5D2-C78D-4CF6-A09A-D9C0A3434D39}" type="doc">
      <dgm:prSet loTypeId="urn:microsoft.com/office/officeart/2005/8/layout/gear1" loCatId="cycl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B0D3655A-998D-4D05-936A-6760F72A7A0B}">
      <dgm:prSet phldrT="[Texte]"/>
      <dgm:spPr/>
      <dgm:t>
        <a:bodyPr/>
        <a:lstStyle/>
        <a:p>
          <a:endParaRPr lang="fr-FR" dirty="0"/>
        </a:p>
      </dgm:t>
    </dgm:pt>
    <dgm:pt modelId="{49949EEE-D81D-4ACF-87C6-FB371D916C62}" type="parTrans" cxnId="{A9AFA60E-C339-4303-B7B2-8FF1DD07FD29}">
      <dgm:prSet/>
      <dgm:spPr/>
      <dgm:t>
        <a:bodyPr/>
        <a:lstStyle/>
        <a:p>
          <a:endParaRPr lang="fr-FR"/>
        </a:p>
      </dgm:t>
    </dgm:pt>
    <dgm:pt modelId="{0F54C2E8-B506-44BB-998D-7F5395CA069A}" type="sibTrans" cxnId="{A9AFA60E-C339-4303-B7B2-8FF1DD07FD29}">
      <dgm:prSet/>
      <dgm:spPr/>
      <dgm:t>
        <a:bodyPr/>
        <a:lstStyle/>
        <a:p>
          <a:endParaRPr lang="fr-FR"/>
        </a:p>
      </dgm:t>
    </dgm:pt>
    <dgm:pt modelId="{DAD92B2C-DAE8-43EF-B57C-0EE6BB3C97B4}">
      <dgm:prSet phldrT="[Texte]" custT="1"/>
      <dgm:spPr/>
      <dgm:t>
        <a:bodyPr/>
        <a:lstStyle/>
        <a:p>
          <a:r>
            <a:rPr lang="fr-FR" sz="1000" dirty="0"/>
            <a:t>a</a:t>
          </a:r>
        </a:p>
      </dgm:t>
    </dgm:pt>
    <dgm:pt modelId="{8417A488-493C-499A-A33B-34EA726A223D}" type="parTrans" cxnId="{76220535-E975-491A-B830-9BBAE1ED087E}">
      <dgm:prSet/>
      <dgm:spPr/>
      <dgm:t>
        <a:bodyPr/>
        <a:lstStyle/>
        <a:p>
          <a:endParaRPr lang="fr-FR"/>
        </a:p>
      </dgm:t>
    </dgm:pt>
    <dgm:pt modelId="{94924E0E-996B-44A0-8E26-DE70FD84EB17}" type="sibTrans" cxnId="{76220535-E975-491A-B830-9BBAE1ED087E}">
      <dgm:prSet/>
      <dgm:spPr/>
      <dgm:t>
        <a:bodyPr/>
        <a:lstStyle/>
        <a:p>
          <a:endParaRPr lang="fr-FR"/>
        </a:p>
      </dgm:t>
    </dgm:pt>
    <dgm:pt modelId="{685D582F-0B99-4524-86AF-59C2408337A6}">
      <dgm:prSet phldrT="[Texte]"/>
      <dgm:spPr/>
      <dgm:t>
        <a:bodyPr/>
        <a:lstStyle/>
        <a:p>
          <a:endParaRPr lang="fr-FR" dirty="0"/>
        </a:p>
      </dgm:t>
    </dgm:pt>
    <dgm:pt modelId="{8D6F8904-E51C-46CE-B2C1-C0DC9B97C0CC}" type="parTrans" cxnId="{C9C02CE6-CE64-4D84-8593-D7F57273AA23}">
      <dgm:prSet/>
      <dgm:spPr/>
      <dgm:t>
        <a:bodyPr/>
        <a:lstStyle/>
        <a:p>
          <a:endParaRPr lang="fr-FR"/>
        </a:p>
      </dgm:t>
    </dgm:pt>
    <dgm:pt modelId="{22680AAC-5DE8-4C58-890D-13DAA6C12C5D}" type="sibTrans" cxnId="{C9C02CE6-CE64-4D84-8593-D7F57273AA23}">
      <dgm:prSet/>
      <dgm:spPr/>
      <dgm:t>
        <a:bodyPr/>
        <a:lstStyle/>
        <a:p>
          <a:endParaRPr lang="fr-FR"/>
        </a:p>
      </dgm:t>
    </dgm:pt>
    <dgm:pt modelId="{4EAB3870-E90D-42C8-81E2-DE422730BE6C}" type="pres">
      <dgm:prSet presAssocID="{7281D5D2-C78D-4CF6-A09A-D9C0A3434D3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92DC807-37C4-45E7-B5A7-4482F333247D}" type="pres">
      <dgm:prSet presAssocID="{B0D3655A-998D-4D05-936A-6760F72A7A0B}" presName="gear1" presStyleLbl="node1" presStyleIdx="0" presStyleCnt="3">
        <dgm:presLayoutVars>
          <dgm:chMax val="1"/>
          <dgm:bulletEnabled val="1"/>
        </dgm:presLayoutVars>
      </dgm:prSet>
      <dgm:spPr/>
    </dgm:pt>
    <dgm:pt modelId="{B8C013D1-8C9C-4AD1-BC95-F403511AA199}" type="pres">
      <dgm:prSet presAssocID="{B0D3655A-998D-4D05-936A-6760F72A7A0B}" presName="gear1srcNode" presStyleLbl="node1" presStyleIdx="0" presStyleCnt="3"/>
      <dgm:spPr/>
    </dgm:pt>
    <dgm:pt modelId="{E0A72158-F393-4D35-8F19-96D0DE1C8380}" type="pres">
      <dgm:prSet presAssocID="{B0D3655A-998D-4D05-936A-6760F72A7A0B}" presName="gear1dstNode" presStyleLbl="node1" presStyleIdx="0" presStyleCnt="3"/>
      <dgm:spPr/>
    </dgm:pt>
    <dgm:pt modelId="{2C22A388-0696-4D8C-AC83-5ACE7F2EE5ED}" type="pres">
      <dgm:prSet presAssocID="{DAD92B2C-DAE8-43EF-B57C-0EE6BB3C97B4}" presName="gear2" presStyleLbl="node1" presStyleIdx="1" presStyleCnt="3">
        <dgm:presLayoutVars>
          <dgm:chMax val="1"/>
          <dgm:bulletEnabled val="1"/>
        </dgm:presLayoutVars>
      </dgm:prSet>
      <dgm:spPr/>
    </dgm:pt>
    <dgm:pt modelId="{3BF06710-7834-4BF1-B9CF-338112B7B915}" type="pres">
      <dgm:prSet presAssocID="{DAD92B2C-DAE8-43EF-B57C-0EE6BB3C97B4}" presName="gear2srcNode" presStyleLbl="node1" presStyleIdx="1" presStyleCnt="3"/>
      <dgm:spPr/>
    </dgm:pt>
    <dgm:pt modelId="{F7312435-1C36-4B8F-8C50-58074BD981B9}" type="pres">
      <dgm:prSet presAssocID="{DAD92B2C-DAE8-43EF-B57C-0EE6BB3C97B4}" presName="gear2dstNode" presStyleLbl="node1" presStyleIdx="1" presStyleCnt="3"/>
      <dgm:spPr/>
    </dgm:pt>
    <dgm:pt modelId="{604AB590-AB1A-4AC7-A6B4-D6AD1CC32EAF}" type="pres">
      <dgm:prSet presAssocID="{685D582F-0B99-4524-86AF-59C2408337A6}" presName="gear3" presStyleLbl="node1" presStyleIdx="2" presStyleCnt="3"/>
      <dgm:spPr/>
    </dgm:pt>
    <dgm:pt modelId="{E2232998-B99B-4405-81E0-19DBF843BEFB}" type="pres">
      <dgm:prSet presAssocID="{685D582F-0B99-4524-86AF-59C2408337A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9B9B0C1-C514-47F8-A10C-83896D137853}" type="pres">
      <dgm:prSet presAssocID="{685D582F-0B99-4524-86AF-59C2408337A6}" presName="gear3srcNode" presStyleLbl="node1" presStyleIdx="2" presStyleCnt="3"/>
      <dgm:spPr/>
    </dgm:pt>
    <dgm:pt modelId="{C74942A4-05FB-4506-A9FA-8B69FDE9FA25}" type="pres">
      <dgm:prSet presAssocID="{685D582F-0B99-4524-86AF-59C2408337A6}" presName="gear3dstNode" presStyleLbl="node1" presStyleIdx="2" presStyleCnt="3"/>
      <dgm:spPr/>
    </dgm:pt>
    <dgm:pt modelId="{E6AE92E0-CE60-4EF1-8090-13A3A1FB82DC}" type="pres">
      <dgm:prSet presAssocID="{0F54C2E8-B506-44BB-998D-7F5395CA069A}" presName="connector1" presStyleLbl="sibTrans2D1" presStyleIdx="0" presStyleCnt="3"/>
      <dgm:spPr/>
    </dgm:pt>
    <dgm:pt modelId="{E0C74F90-2B6F-472A-B5EB-E928FA0BCD60}" type="pres">
      <dgm:prSet presAssocID="{94924E0E-996B-44A0-8E26-DE70FD84EB17}" presName="connector2" presStyleLbl="sibTrans2D1" presStyleIdx="1" presStyleCnt="3"/>
      <dgm:spPr/>
    </dgm:pt>
    <dgm:pt modelId="{1AF27DD8-6284-4D26-86B7-4702D0DA8CCF}" type="pres">
      <dgm:prSet presAssocID="{22680AAC-5DE8-4C58-890D-13DAA6C12C5D}" presName="connector3" presStyleLbl="sibTrans2D1" presStyleIdx="2" presStyleCnt="3"/>
      <dgm:spPr/>
    </dgm:pt>
  </dgm:ptLst>
  <dgm:cxnLst>
    <dgm:cxn modelId="{1B1C800D-EEF9-40EF-BCA6-C025B9287492}" type="presOf" srcId="{22680AAC-5DE8-4C58-890D-13DAA6C12C5D}" destId="{1AF27DD8-6284-4D26-86B7-4702D0DA8CCF}" srcOrd="0" destOrd="0" presId="urn:microsoft.com/office/officeart/2005/8/layout/gear1"/>
    <dgm:cxn modelId="{A9AFA60E-C339-4303-B7B2-8FF1DD07FD29}" srcId="{7281D5D2-C78D-4CF6-A09A-D9C0A3434D39}" destId="{B0D3655A-998D-4D05-936A-6760F72A7A0B}" srcOrd="0" destOrd="0" parTransId="{49949EEE-D81D-4ACF-87C6-FB371D916C62}" sibTransId="{0F54C2E8-B506-44BB-998D-7F5395CA069A}"/>
    <dgm:cxn modelId="{75D3D91C-27CD-4951-BEE0-A13A966DDEBE}" type="presOf" srcId="{685D582F-0B99-4524-86AF-59C2408337A6}" destId="{E2232998-B99B-4405-81E0-19DBF843BEFB}" srcOrd="1" destOrd="0" presId="urn:microsoft.com/office/officeart/2005/8/layout/gear1"/>
    <dgm:cxn modelId="{3B6EF61C-1D78-481C-AB85-29713710F351}" type="presOf" srcId="{685D582F-0B99-4524-86AF-59C2408337A6}" destId="{F9B9B0C1-C514-47F8-A10C-83896D137853}" srcOrd="2" destOrd="0" presId="urn:microsoft.com/office/officeart/2005/8/layout/gear1"/>
    <dgm:cxn modelId="{42243F29-9505-432D-8048-CA80BBD3A947}" type="presOf" srcId="{94924E0E-996B-44A0-8E26-DE70FD84EB17}" destId="{E0C74F90-2B6F-472A-B5EB-E928FA0BCD60}" srcOrd="0" destOrd="0" presId="urn:microsoft.com/office/officeart/2005/8/layout/gear1"/>
    <dgm:cxn modelId="{E3026C2C-F37F-4107-8729-CA34F7F2DECA}" type="presOf" srcId="{B0D3655A-998D-4D05-936A-6760F72A7A0B}" destId="{B8C013D1-8C9C-4AD1-BC95-F403511AA199}" srcOrd="1" destOrd="0" presId="urn:microsoft.com/office/officeart/2005/8/layout/gear1"/>
    <dgm:cxn modelId="{76220535-E975-491A-B830-9BBAE1ED087E}" srcId="{7281D5D2-C78D-4CF6-A09A-D9C0A3434D39}" destId="{DAD92B2C-DAE8-43EF-B57C-0EE6BB3C97B4}" srcOrd="1" destOrd="0" parTransId="{8417A488-493C-499A-A33B-34EA726A223D}" sibTransId="{94924E0E-996B-44A0-8E26-DE70FD84EB17}"/>
    <dgm:cxn modelId="{07CBD35C-A7D7-4055-842F-DE50BC04898A}" type="presOf" srcId="{685D582F-0B99-4524-86AF-59C2408337A6}" destId="{C74942A4-05FB-4506-A9FA-8B69FDE9FA25}" srcOrd="3" destOrd="0" presId="urn:microsoft.com/office/officeart/2005/8/layout/gear1"/>
    <dgm:cxn modelId="{66A22F65-A89C-40A1-83DD-C7956FB93889}" type="presOf" srcId="{DAD92B2C-DAE8-43EF-B57C-0EE6BB3C97B4}" destId="{F7312435-1C36-4B8F-8C50-58074BD981B9}" srcOrd="2" destOrd="0" presId="urn:microsoft.com/office/officeart/2005/8/layout/gear1"/>
    <dgm:cxn modelId="{09EA5A49-3424-4D30-B148-04D6E43ECC9A}" type="presOf" srcId="{0F54C2E8-B506-44BB-998D-7F5395CA069A}" destId="{E6AE92E0-CE60-4EF1-8090-13A3A1FB82DC}" srcOrd="0" destOrd="0" presId="urn:microsoft.com/office/officeart/2005/8/layout/gear1"/>
    <dgm:cxn modelId="{2C8DFC4D-23CA-46FF-B38E-A62AEB496EEC}" type="presOf" srcId="{DAD92B2C-DAE8-43EF-B57C-0EE6BB3C97B4}" destId="{3BF06710-7834-4BF1-B9CF-338112B7B915}" srcOrd="1" destOrd="0" presId="urn:microsoft.com/office/officeart/2005/8/layout/gear1"/>
    <dgm:cxn modelId="{1883EB7C-E86B-4C69-8086-F6BF3F155653}" type="presOf" srcId="{7281D5D2-C78D-4CF6-A09A-D9C0A3434D39}" destId="{4EAB3870-E90D-42C8-81E2-DE422730BE6C}" srcOrd="0" destOrd="0" presId="urn:microsoft.com/office/officeart/2005/8/layout/gear1"/>
    <dgm:cxn modelId="{33739AB3-14B0-4DA5-A580-960A59F08A74}" type="presOf" srcId="{685D582F-0B99-4524-86AF-59C2408337A6}" destId="{604AB590-AB1A-4AC7-A6B4-D6AD1CC32EAF}" srcOrd="0" destOrd="0" presId="urn:microsoft.com/office/officeart/2005/8/layout/gear1"/>
    <dgm:cxn modelId="{D8135AB5-85E5-4DFE-9BEC-10535F12AFA8}" type="presOf" srcId="{DAD92B2C-DAE8-43EF-B57C-0EE6BB3C97B4}" destId="{2C22A388-0696-4D8C-AC83-5ACE7F2EE5ED}" srcOrd="0" destOrd="0" presId="urn:microsoft.com/office/officeart/2005/8/layout/gear1"/>
    <dgm:cxn modelId="{92B7F5DB-3454-4057-9123-713CC5438BDB}" type="presOf" srcId="{B0D3655A-998D-4D05-936A-6760F72A7A0B}" destId="{E0A72158-F393-4D35-8F19-96D0DE1C8380}" srcOrd="2" destOrd="0" presId="urn:microsoft.com/office/officeart/2005/8/layout/gear1"/>
    <dgm:cxn modelId="{C9C02CE6-CE64-4D84-8593-D7F57273AA23}" srcId="{7281D5D2-C78D-4CF6-A09A-D9C0A3434D39}" destId="{685D582F-0B99-4524-86AF-59C2408337A6}" srcOrd="2" destOrd="0" parTransId="{8D6F8904-E51C-46CE-B2C1-C0DC9B97C0CC}" sibTransId="{22680AAC-5DE8-4C58-890D-13DAA6C12C5D}"/>
    <dgm:cxn modelId="{50DFAFED-9328-4751-BFA3-FF431B954D74}" type="presOf" srcId="{B0D3655A-998D-4D05-936A-6760F72A7A0B}" destId="{892DC807-37C4-45E7-B5A7-4482F333247D}" srcOrd="0" destOrd="0" presId="urn:microsoft.com/office/officeart/2005/8/layout/gear1"/>
    <dgm:cxn modelId="{B4A5F7FB-781A-4007-9333-911AD48ACE17}" type="presParOf" srcId="{4EAB3870-E90D-42C8-81E2-DE422730BE6C}" destId="{892DC807-37C4-45E7-B5A7-4482F333247D}" srcOrd="0" destOrd="0" presId="urn:microsoft.com/office/officeart/2005/8/layout/gear1"/>
    <dgm:cxn modelId="{8BF87CD4-F125-46DF-932C-6701B41E1574}" type="presParOf" srcId="{4EAB3870-E90D-42C8-81E2-DE422730BE6C}" destId="{B8C013D1-8C9C-4AD1-BC95-F403511AA199}" srcOrd="1" destOrd="0" presId="urn:microsoft.com/office/officeart/2005/8/layout/gear1"/>
    <dgm:cxn modelId="{EDE50C9D-1F92-4E28-8147-5F229F1C53DC}" type="presParOf" srcId="{4EAB3870-E90D-42C8-81E2-DE422730BE6C}" destId="{E0A72158-F393-4D35-8F19-96D0DE1C8380}" srcOrd="2" destOrd="0" presId="urn:microsoft.com/office/officeart/2005/8/layout/gear1"/>
    <dgm:cxn modelId="{2E162898-175C-4043-8D52-588FCB0345B3}" type="presParOf" srcId="{4EAB3870-E90D-42C8-81E2-DE422730BE6C}" destId="{2C22A388-0696-4D8C-AC83-5ACE7F2EE5ED}" srcOrd="3" destOrd="0" presId="urn:microsoft.com/office/officeart/2005/8/layout/gear1"/>
    <dgm:cxn modelId="{71BAA4DD-3889-4D1F-ACE1-EE249320CDC0}" type="presParOf" srcId="{4EAB3870-E90D-42C8-81E2-DE422730BE6C}" destId="{3BF06710-7834-4BF1-B9CF-338112B7B915}" srcOrd="4" destOrd="0" presId="urn:microsoft.com/office/officeart/2005/8/layout/gear1"/>
    <dgm:cxn modelId="{B8B8CE47-F9FF-41F7-A8C0-3906DB3B9AFE}" type="presParOf" srcId="{4EAB3870-E90D-42C8-81E2-DE422730BE6C}" destId="{F7312435-1C36-4B8F-8C50-58074BD981B9}" srcOrd="5" destOrd="0" presId="urn:microsoft.com/office/officeart/2005/8/layout/gear1"/>
    <dgm:cxn modelId="{F80CECAA-76AF-46A6-9E15-B5F9343100EC}" type="presParOf" srcId="{4EAB3870-E90D-42C8-81E2-DE422730BE6C}" destId="{604AB590-AB1A-4AC7-A6B4-D6AD1CC32EAF}" srcOrd="6" destOrd="0" presId="urn:microsoft.com/office/officeart/2005/8/layout/gear1"/>
    <dgm:cxn modelId="{28C2EABA-425F-47A4-9B82-9939B2AC2B32}" type="presParOf" srcId="{4EAB3870-E90D-42C8-81E2-DE422730BE6C}" destId="{E2232998-B99B-4405-81E0-19DBF843BEFB}" srcOrd="7" destOrd="0" presId="urn:microsoft.com/office/officeart/2005/8/layout/gear1"/>
    <dgm:cxn modelId="{340372DF-9E34-4A4E-91EA-669BB023E2CB}" type="presParOf" srcId="{4EAB3870-E90D-42C8-81E2-DE422730BE6C}" destId="{F9B9B0C1-C514-47F8-A10C-83896D137853}" srcOrd="8" destOrd="0" presId="urn:microsoft.com/office/officeart/2005/8/layout/gear1"/>
    <dgm:cxn modelId="{CB5FBBC5-173A-468F-A3D4-AC9103C97C48}" type="presParOf" srcId="{4EAB3870-E90D-42C8-81E2-DE422730BE6C}" destId="{C74942A4-05FB-4506-A9FA-8B69FDE9FA25}" srcOrd="9" destOrd="0" presId="urn:microsoft.com/office/officeart/2005/8/layout/gear1"/>
    <dgm:cxn modelId="{5B768FD5-AE37-45FF-B941-5E06E221EC54}" type="presParOf" srcId="{4EAB3870-E90D-42C8-81E2-DE422730BE6C}" destId="{E6AE92E0-CE60-4EF1-8090-13A3A1FB82DC}" srcOrd="10" destOrd="0" presId="urn:microsoft.com/office/officeart/2005/8/layout/gear1"/>
    <dgm:cxn modelId="{3AD8691A-D2D8-4411-A150-507F56364F0C}" type="presParOf" srcId="{4EAB3870-E90D-42C8-81E2-DE422730BE6C}" destId="{E0C74F90-2B6F-472A-B5EB-E928FA0BCD60}" srcOrd="11" destOrd="0" presId="urn:microsoft.com/office/officeart/2005/8/layout/gear1"/>
    <dgm:cxn modelId="{C2597BB5-5B7C-43F5-A0C4-C5EE0EF94600}" type="presParOf" srcId="{4EAB3870-E90D-42C8-81E2-DE422730BE6C}" destId="{1AF27DD8-6284-4D26-86B7-4702D0DA8CC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22D08-22F7-46DA-AB63-34765B5EF87A}">
      <dsp:nvSpPr>
        <dsp:cNvPr id="0" name=""/>
        <dsp:cNvSpPr/>
      </dsp:nvSpPr>
      <dsp:spPr>
        <a:xfrm>
          <a:off x="1622597" y="192625"/>
          <a:ext cx="1749021" cy="224510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7B921F-FCBF-44A5-BF18-F61993BB44A2}">
      <dsp:nvSpPr>
        <dsp:cNvPr id="0" name=""/>
        <dsp:cNvSpPr/>
      </dsp:nvSpPr>
      <dsp:spPr>
        <a:xfrm>
          <a:off x="1151872" y="2168506"/>
          <a:ext cx="2478156" cy="77964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Christelle GOUTEAUDIER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Responsable du SED</a:t>
          </a:r>
        </a:p>
      </dsp:txBody>
      <dsp:txXfrm>
        <a:off x="1151872" y="2168506"/>
        <a:ext cx="2478156" cy="779644"/>
      </dsp:txXfrm>
    </dsp:sp>
    <dsp:sp modelId="{1310B9CB-E818-4B6E-800F-B4FFE58768EB}">
      <dsp:nvSpPr>
        <dsp:cNvPr id="0" name=""/>
        <dsp:cNvSpPr/>
      </dsp:nvSpPr>
      <dsp:spPr>
        <a:xfrm>
          <a:off x="4321936" y="216136"/>
          <a:ext cx="1785414" cy="212878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A1B2B-5132-43A0-A8C7-35DC07729C1E}">
      <dsp:nvSpPr>
        <dsp:cNvPr id="0" name=""/>
        <dsp:cNvSpPr/>
      </dsp:nvSpPr>
      <dsp:spPr>
        <a:xfrm>
          <a:off x="3936254" y="2166744"/>
          <a:ext cx="2478156" cy="77964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Raluca BOUILLAUD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Chargée de gestion administrative et financière</a:t>
          </a:r>
        </a:p>
      </dsp:txBody>
      <dsp:txXfrm>
        <a:off x="3936254" y="2166744"/>
        <a:ext cx="2478156" cy="779644"/>
      </dsp:txXfrm>
    </dsp:sp>
    <dsp:sp modelId="{727C1D62-92F2-4CFC-8132-3F716B52FE3B}">
      <dsp:nvSpPr>
        <dsp:cNvPr id="0" name=""/>
        <dsp:cNvSpPr/>
      </dsp:nvSpPr>
      <dsp:spPr>
        <a:xfrm>
          <a:off x="8600100" y="207772"/>
          <a:ext cx="1960166" cy="222755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202F2-829D-4D25-B9A1-4745971593D7}">
      <dsp:nvSpPr>
        <dsp:cNvPr id="0" name=""/>
        <dsp:cNvSpPr/>
      </dsp:nvSpPr>
      <dsp:spPr>
        <a:xfrm>
          <a:off x="8082110" y="2055786"/>
          <a:ext cx="2478156" cy="77964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Chiara PELLEGRINO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Cheffe de projet ADUM</a:t>
          </a:r>
        </a:p>
      </dsp:txBody>
      <dsp:txXfrm>
        <a:off x="8082110" y="2055786"/>
        <a:ext cx="2478156" cy="779644"/>
      </dsp:txXfrm>
    </dsp:sp>
    <dsp:sp modelId="{70BE5F34-DE78-4FE9-B19C-69744411A6D5}">
      <dsp:nvSpPr>
        <dsp:cNvPr id="0" name=""/>
        <dsp:cNvSpPr/>
      </dsp:nvSpPr>
      <dsp:spPr>
        <a:xfrm>
          <a:off x="1518695" y="3206486"/>
          <a:ext cx="1936164" cy="222755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191A7-A4A7-490D-ADD6-81C64DE463EF}">
      <dsp:nvSpPr>
        <dsp:cNvPr id="0" name=""/>
        <dsp:cNvSpPr/>
      </dsp:nvSpPr>
      <dsp:spPr>
        <a:xfrm>
          <a:off x="1284454" y="5077508"/>
          <a:ext cx="2478156" cy="77964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Christèle IZOARD-MARTIN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Chargée de mission Défis Entreprise</a:t>
          </a:r>
        </a:p>
      </dsp:txBody>
      <dsp:txXfrm>
        <a:off x="1284454" y="5077508"/>
        <a:ext cx="2478156" cy="779644"/>
      </dsp:txXfrm>
    </dsp:sp>
    <dsp:sp modelId="{10DDE47C-1CF3-4CB5-BF30-92E6E7CD6FDD}">
      <dsp:nvSpPr>
        <dsp:cNvPr id="0" name=""/>
        <dsp:cNvSpPr/>
      </dsp:nvSpPr>
      <dsp:spPr>
        <a:xfrm>
          <a:off x="4386340" y="3263400"/>
          <a:ext cx="1756957" cy="2227556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3000" r="-13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92BDE-854A-40E9-9C6A-A09995963B67}">
      <dsp:nvSpPr>
        <dsp:cNvPr id="0" name=""/>
        <dsp:cNvSpPr/>
      </dsp:nvSpPr>
      <dsp:spPr>
        <a:xfrm>
          <a:off x="4041055" y="5077508"/>
          <a:ext cx="2478156" cy="77964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Corinne Sainte Colombe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Responsable catalogue formations transversales</a:t>
          </a:r>
        </a:p>
      </dsp:txBody>
      <dsp:txXfrm>
        <a:off x="4041055" y="5077508"/>
        <a:ext cx="2478156" cy="779644"/>
      </dsp:txXfrm>
    </dsp:sp>
    <dsp:sp modelId="{657109E5-CCF8-4337-AD6D-A460301C3339}">
      <dsp:nvSpPr>
        <dsp:cNvPr id="0" name=""/>
        <dsp:cNvSpPr/>
      </dsp:nvSpPr>
      <dsp:spPr>
        <a:xfrm>
          <a:off x="8579690" y="3480654"/>
          <a:ext cx="1980576" cy="2227556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906C4-9862-4B1F-86D2-0B685923E3DA}">
      <dsp:nvSpPr>
        <dsp:cNvPr id="0" name=""/>
        <dsp:cNvSpPr/>
      </dsp:nvSpPr>
      <dsp:spPr>
        <a:xfrm>
          <a:off x="8082110" y="4890309"/>
          <a:ext cx="2478156" cy="77964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Charlotte BEAUDOIN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Chargé d’études statistiques</a:t>
          </a:r>
        </a:p>
      </dsp:txBody>
      <dsp:txXfrm>
        <a:off x="8082110" y="4890309"/>
        <a:ext cx="2478156" cy="779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A3B53-0C3A-4226-AC66-629A53A22198}">
      <dsp:nvSpPr>
        <dsp:cNvPr id="0" name=""/>
        <dsp:cNvSpPr/>
      </dsp:nvSpPr>
      <dsp:spPr>
        <a:xfrm>
          <a:off x="3555811" y="1454"/>
          <a:ext cx="1506486" cy="1506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Roboto" panose="020B0604020202020204" charset="0"/>
              <a:ea typeface="Roboto" panose="020B0604020202020204" charset="0"/>
            </a:rPr>
            <a:t>Enquête insertion pro</a:t>
          </a:r>
        </a:p>
      </dsp:txBody>
      <dsp:txXfrm>
        <a:off x="3776431" y="222074"/>
        <a:ext cx="1065246" cy="1065246"/>
      </dsp:txXfrm>
    </dsp:sp>
    <dsp:sp modelId="{BAD83A7E-EC07-4F6E-9D9C-57635130565B}">
      <dsp:nvSpPr>
        <dsp:cNvPr id="0" name=""/>
        <dsp:cNvSpPr/>
      </dsp:nvSpPr>
      <dsp:spPr>
        <a:xfrm rot="1800000">
          <a:off x="5078778" y="1060740"/>
          <a:ext cx="401360" cy="50843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>
        <a:off x="5086844" y="1132326"/>
        <a:ext cx="280952" cy="305063"/>
      </dsp:txXfrm>
    </dsp:sp>
    <dsp:sp modelId="{4A9D45D8-5695-459D-BC20-873712457C21}">
      <dsp:nvSpPr>
        <dsp:cNvPr id="0" name=""/>
        <dsp:cNvSpPr/>
      </dsp:nvSpPr>
      <dsp:spPr>
        <a:xfrm>
          <a:off x="5516293" y="1133339"/>
          <a:ext cx="1506486" cy="1506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Roboto" panose="020B0604020202020204" charset="0"/>
              <a:ea typeface="Roboto" panose="020B0604020202020204" charset="0"/>
            </a:rPr>
            <a:t>1 -Formation transversale</a:t>
          </a:r>
        </a:p>
      </dsp:txBody>
      <dsp:txXfrm>
        <a:off x="5736913" y="1353959"/>
        <a:ext cx="1065246" cy="1065246"/>
      </dsp:txXfrm>
    </dsp:sp>
    <dsp:sp modelId="{CDDD98B5-0D93-4933-80C5-24AE5721F9B0}">
      <dsp:nvSpPr>
        <dsp:cNvPr id="0" name=""/>
        <dsp:cNvSpPr/>
      </dsp:nvSpPr>
      <dsp:spPr>
        <a:xfrm rot="5400000">
          <a:off x="6068856" y="2752888"/>
          <a:ext cx="401360" cy="50843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>
        <a:off x="6129060" y="2794372"/>
        <a:ext cx="280952" cy="305063"/>
      </dsp:txXfrm>
    </dsp:sp>
    <dsp:sp modelId="{A393D167-8E05-4C76-9AA8-3C40742506F6}">
      <dsp:nvSpPr>
        <dsp:cNvPr id="0" name=""/>
        <dsp:cNvSpPr/>
      </dsp:nvSpPr>
      <dsp:spPr>
        <a:xfrm>
          <a:off x="5516293" y="3397108"/>
          <a:ext cx="1506486" cy="1506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>
              <a:latin typeface="Roboto" panose="020B0604020202020204" charset="0"/>
              <a:ea typeface="Roboto" panose="020B0604020202020204" charset="0"/>
            </a:rPr>
            <a:t>2 - Défis entreprise</a:t>
          </a:r>
          <a:endParaRPr lang="fr-FR" sz="1200" b="1" kern="1200" dirty="0">
            <a:latin typeface="Roboto" panose="020B0604020202020204" charset="0"/>
            <a:ea typeface="Roboto" panose="020B0604020202020204" charset="0"/>
          </a:endParaRPr>
        </a:p>
      </dsp:txBody>
      <dsp:txXfrm>
        <a:off x="5736913" y="3617728"/>
        <a:ext cx="1065246" cy="1065246"/>
      </dsp:txXfrm>
    </dsp:sp>
    <dsp:sp modelId="{F439F850-0B20-46C5-9F75-42AAE6D49147}">
      <dsp:nvSpPr>
        <dsp:cNvPr id="0" name=""/>
        <dsp:cNvSpPr/>
      </dsp:nvSpPr>
      <dsp:spPr>
        <a:xfrm rot="9120566">
          <a:off x="5205491" y="4380625"/>
          <a:ext cx="304967" cy="50843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 rot="10800000">
        <a:off x="5291630" y="4460844"/>
        <a:ext cx="213477" cy="305063"/>
      </dsp:txXfrm>
    </dsp:sp>
    <dsp:sp modelId="{0DA056D6-0536-4B44-A4C8-AD4AD9449A86}">
      <dsp:nvSpPr>
        <dsp:cNvPr id="0" name=""/>
        <dsp:cNvSpPr/>
      </dsp:nvSpPr>
      <dsp:spPr>
        <a:xfrm>
          <a:off x="3515178" y="4408560"/>
          <a:ext cx="1702675" cy="1506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Roboto" panose="020B0604020202020204" charset="0"/>
              <a:ea typeface="Roboto" panose="020B0604020202020204" charset="0"/>
            </a:rPr>
            <a:t>3 - Accompagnement à entreprendre</a:t>
          </a:r>
        </a:p>
      </dsp:txBody>
      <dsp:txXfrm>
        <a:off x="3764529" y="4629180"/>
        <a:ext cx="1203973" cy="1065246"/>
      </dsp:txXfrm>
    </dsp:sp>
    <dsp:sp modelId="{B1A2A37F-9B73-4889-A235-60FBFF7D680E}">
      <dsp:nvSpPr>
        <dsp:cNvPr id="0" name=""/>
        <dsp:cNvSpPr/>
      </dsp:nvSpPr>
      <dsp:spPr>
        <a:xfrm rot="12397281">
          <a:off x="3153942" y="4389520"/>
          <a:ext cx="357973" cy="50843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 rot="10800000">
        <a:off x="3255642" y="4515269"/>
        <a:ext cx="250581" cy="305063"/>
      </dsp:txXfrm>
    </dsp:sp>
    <dsp:sp modelId="{7C57DA37-79BB-4176-84BF-316567DC11B5}">
      <dsp:nvSpPr>
        <dsp:cNvPr id="0" name=""/>
        <dsp:cNvSpPr/>
      </dsp:nvSpPr>
      <dsp:spPr>
        <a:xfrm>
          <a:off x="1595330" y="3397108"/>
          <a:ext cx="1506486" cy="1506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Roboto" panose="020B0604020202020204" charset="0"/>
              <a:ea typeface="Roboto" panose="020B0604020202020204" charset="0"/>
            </a:rPr>
            <a:t>Relations entreprises</a:t>
          </a:r>
        </a:p>
      </dsp:txBody>
      <dsp:txXfrm>
        <a:off x="1815950" y="3617728"/>
        <a:ext cx="1065246" cy="1065246"/>
      </dsp:txXfrm>
    </dsp:sp>
    <dsp:sp modelId="{3D06E5FB-2718-4582-8586-9E2A57756FCE}">
      <dsp:nvSpPr>
        <dsp:cNvPr id="0" name=""/>
        <dsp:cNvSpPr/>
      </dsp:nvSpPr>
      <dsp:spPr>
        <a:xfrm rot="16200000">
          <a:off x="2147893" y="2775606"/>
          <a:ext cx="401360" cy="50843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>
        <a:off x="2208097" y="2937498"/>
        <a:ext cx="280952" cy="305063"/>
      </dsp:txXfrm>
    </dsp:sp>
    <dsp:sp modelId="{79495CB8-52D1-475C-A79A-E68384FE1814}">
      <dsp:nvSpPr>
        <dsp:cNvPr id="0" name=""/>
        <dsp:cNvSpPr/>
      </dsp:nvSpPr>
      <dsp:spPr>
        <a:xfrm>
          <a:off x="1595330" y="1133339"/>
          <a:ext cx="1506486" cy="1506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Roboto" panose="020B0604020202020204" charset="0"/>
              <a:ea typeface="Roboto" panose="020B0604020202020204" charset="0"/>
            </a:rPr>
            <a:t>4- Temps forts</a:t>
          </a:r>
        </a:p>
      </dsp:txBody>
      <dsp:txXfrm>
        <a:off x="1815950" y="1353959"/>
        <a:ext cx="1065246" cy="1065246"/>
      </dsp:txXfrm>
    </dsp:sp>
    <dsp:sp modelId="{40422787-6C03-4D29-A62A-CF43695AEDBD}">
      <dsp:nvSpPr>
        <dsp:cNvPr id="0" name=""/>
        <dsp:cNvSpPr/>
      </dsp:nvSpPr>
      <dsp:spPr>
        <a:xfrm rot="19800000">
          <a:off x="3118296" y="1072100"/>
          <a:ext cx="401360" cy="50843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>
        <a:off x="3126362" y="1203890"/>
        <a:ext cx="280952" cy="3050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DC807-37C4-45E7-B5A7-4482F333247D}">
      <dsp:nvSpPr>
        <dsp:cNvPr id="0" name=""/>
        <dsp:cNvSpPr/>
      </dsp:nvSpPr>
      <dsp:spPr>
        <a:xfrm>
          <a:off x="3729584" y="2591448"/>
          <a:ext cx="3167325" cy="3167325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 dirty="0"/>
        </a:p>
      </dsp:txBody>
      <dsp:txXfrm>
        <a:off x="4366357" y="3333379"/>
        <a:ext cx="1893779" cy="1628070"/>
      </dsp:txXfrm>
    </dsp:sp>
    <dsp:sp modelId="{2C22A388-0696-4D8C-AC83-5ACE7F2EE5ED}">
      <dsp:nvSpPr>
        <dsp:cNvPr id="0" name=""/>
        <dsp:cNvSpPr/>
      </dsp:nvSpPr>
      <dsp:spPr>
        <a:xfrm>
          <a:off x="1886777" y="1842807"/>
          <a:ext cx="2303509" cy="230350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a</a:t>
          </a:r>
        </a:p>
      </dsp:txBody>
      <dsp:txXfrm>
        <a:off x="2466692" y="2426227"/>
        <a:ext cx="1143679" cy="1136669"/>
      </dsp:txXfrm>
    </dsp:sp>
    <dsp:sp modelId="{604AB590-AB1A-4AC7-A6B4-D6AD1CC32EAF}">
      <dsp:nvSpPr>
        <dsp:cNvPr id="0" name=""/>
        <dsp:cNvSpPr/>
      </dsp:nvSpPr>
      <dsp:spPr>
        <a:xfrm rot="20700000">
          <a:off x="3176977" y="253621"/>
          <a:ext cx="2256969" cy="225696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 dirty="0"/>
        </a:p>
      </dsp:txBody>
      <dsp:txXfrm rot="-20700000">
        <a:off x="3671997" y="748640"/>
        <a:ext cx="1266930" cy="1266930"/>
      </dsp:txXfrm>
    </dsp:sp>
    <dsp:sp modelId="{E6AE92E0-CE60-4EF1-8090-13A3A1FB82DC}">
      <dsp:nvSpPr>
        <dsp:cNvPr id="0" name=""/>
        <dsp:cNvSpPr/>
      </dsp:nvSpPr>
      <dsp:spPr>
        <a:xfrm>
          <a:off x="3503582" y="2103460"/>
          <a:ext cx="4054176" cy="4054176"/>
        </a:xfrm>
        <a:prstGeom prst="circularArrow">
          <a:avLst>
            <a:gd name="adj1" fmla="val 4687"/>
            <a:gd name="adj2" fmla="val 299029"/>
            <a:gd name="adj3" fmla="val 2544128"/>
            <a:gd name="adj4" fmla="val 15802304"/>
            <a:gd name="adj5" fmla="val 5469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74F90-2B6F-472A-B5EB-E928FA0BCD60}">
      <dsp:nvSpPr>
        <dsp:cNvPr id="0" name=""/>
        <dsp:cNvSpPr/>
      </dsp:nvSpPr>
      <dsp:spPr>
        <a:xfrm>
          <a:off x="1478829" y="1326414"/>
          <a:ext cx="2945612" cy="294561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27DD8-6284-4D26-86B7-4702D0DA8CCF}">
      <dsp:nvSpPr>
        <dsp:cNvPr id="0" name=""/>
        <dsp:cNvSpPr/>
      </dsp:nvSpPr>
      <dsp:spPr>
        <a:xfrm>
          <a:off x="2654917" y="-247453"/>
          <a:ext cx="3175963" cy="317596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679A5-C0B2-4D5F-95EC-68E397D2C3A4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0642D-0076-4166-9838-57A00E8558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22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ED VALIDE</a:t>
            </a:r>
            <a:r>
              <a:rPr lang="fr-FR" baseline="0" dirty="0"/>
              <a:t> l’inscription</a:t>
            </a:r>
          </a:p>
          <a:p>
            <a:r>
              <a:rPr lang="fr-FR" baseline="0" dirty="0"/>
              <a:t>Labo ACCEUILLE le doctorant</a:t>
            </a:r>
          </a:p>
          <a:p>
            <a:r>
              <a:rPr lang="fr-FR" baseline="0" dirty="0"/>
              <a:t>Etablissement FORMALISE CONTRACTUALISE</a:t>
            </a:r>
          </a:p>
          <a:p>
            <a:r>
              <a:rPr lang="fr-FR" baseline="0" dirty="0"/>
              <a:t>UdL ACCOMPAGNE et DELIVRE le doctorat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57A2D-B3C9-4595-BCDD-26FAA5440E70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35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57A2D-B3C9-4595-BCDD-26FAA5440E7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83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Indiquer les livrables pour les doctorants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57A2D-B3C9-4595-BCDD-26FAA5440E7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729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Indiquer les livrables pour les doctorants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57A2D-B3C9-4595-BCDD-26FAA5440E7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Indiquer les livrables pour les doctorants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57A2D-B3C9-4595-BCDD-26FAA5440E70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6885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Indiquer les livrables pour les doctorants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57A2D-B3C9-4595-BCDD-26FAA5440E7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9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Indiquer les livrables pour les doctorants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57A2D-B3C9-4595-BCDD-26FAA5440E7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85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Indiquer les livrables pour les doctorants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57A2D-B3C9-4595-BCDD-26FAA5440E70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731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40774" y="1228396"/>
            <a:ext cx="5903907" cy="4781572"/>
          </a:xfrm>
        </p:spPr>
        <p:txBody>
          <a:bodyPr lIns="0" tIns="0" rIns="144000" bIns="0" anchor="ctr" anchorCtr="0">
            <a:noAutofit/>
          </a:bodyPr>
          <a:lstStyle>
            <a:lvl1pPr algn="l">
              <a:defRPr sz="4000"/>
            </a:lvl1pPr>
          </a:lstStyle>
          <a:p>
            <a:r>
              <a:rPr lang="fr-FR" dirty="0"/>
              <a:t>Modifiez le style du titre avec une ligne noire et une ligne blanche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8217" y="6009968"/>
            <a:ext cx="9144000" cy="409876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cap="all" baseline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la date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6" y="228600"/>
            <a:ext cx="2091379" cy="7711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7795">
            <a:off x="8715609" y="-2514603"/>
            <a:ext cx="8618667" cy="126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64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49498"/>
            <a:ext cx="10972800" cy="44319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9" y="692696"/>
            <a:ext cx="10974916" cy="36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450"/>
              </a:spcBef>
              <a:buNone/>
              <a:defRPr sz="1500" b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220510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5733" y="365125"/>
            <a:ext cx="10515600" cy="443198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609601" y="1600200"/>
            <a:ext cx="10957984" cy="45291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28680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0972"/>
            <a:ext cx="12192000" cy="5370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1026" name="Picture 2" descr="C:\Users\florent.colovray\Desktop\NOUVELLE CHARTE\MMAP\UDL Valises logos def\UDL_LOGO_version_def\UDL_logo_blanc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6359072"/>
            <a:ext cx="1220173" cy="4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42752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9076FE7F-4036-4EAA-AD7C-D5206BFEFA5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66903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Une couleur pour chaque ligne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78532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Une couleur pour chaque ligne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575732" y="1825625"/>
            <a:ext cx="6483829" cy="372954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7374467" y="1825626"/>
            <a:ext cx="4394747" cy="1160923"/>
          </a:xfrm>
        </p:spPr>
        <p:txBody>
          <a:bodyPr>
            <a:normAutofit/>
          </a:bodyPr>
          <a:lstStyle>
            <a:lvl1pPr>
              <a:defRPr sz="1600" b="1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 err="1"/>
              <a:t>Fecit</a:t>
            </a:r>
            <a:r>
              <a:rPr lang="fr-FR" dirty="0"/>
              <a:t> </a:t>
            </a:r>
            <a:r>
              <a:rPr lang="fr-FR" dirty="0" err="1"/>
              <a:t>proximus</a:t>
            </a:r>
            <a:r>
              <a:rPr lang="fr-FR" dirty="0"/>
              <a:t> </a:t>
            </a:r>
            <a:r>
              <a:rPr lang="fr-FR" dirty="0" err="1"/>
              <a:t>habitabilis</a:t>
            </a:r>
            <a:r>
              <a:rPr lang="fr-FR" dirty="0"/>
              <a:t> </a:t>
            </a:r>
            <a:r>
              <a:rPr lang="fr-FR" dirty="0" err="1"/>
              <a:t>calidis</a:t>
            </a:r>
            <a:r>
              <a:rPr lang="fr-FR" dirty="0"/>
              <a:t> </a:t>
            </a:r>
            <a:r>
              <a:rPr lang="fr-FR" dirty="0" err="1"/>
              <a:t>grandia</a:t>
            </a:r>
            <a:r>
              <a:rPr lang="fr-FR" dirty="0"/>
              <a:t> </a:t>
            </a:r>
            <a:r>
              <a:rPr lang="fr-FR" dirty="0" err="1"/>
              <a:t>librata</a:t>
            </a:r>
            <a:r>
              <a:rPr lang="fr-FR" dirty="0"/>
              <a:t> </a:t>
            </a:r>
            <a:r>
              <a:rPr lang="fr-FR" dirty="0" err="1"/>
              <a:t>illas</a:t>
            </a:r>
            <a:r>
              <a:rPr lang="fr-FR" dirty="0"/>
              <a:t> sui </a:t>
            </a:r>
            <a:r>
              <a:rPr lang="fr-FR" dirty="0" err="1"/>
              <a:t>ligavit</a:t>
            </a:r>
            <a:r>
              <a:rPr lang="fr-FR" dirty="0"/>
              <a:t>:. Forma </a:t>
            </a:r>
            <a:r>
              <a:rPr lang="fr-FR" dirty="0" err="1"/>
              <a:t>bracchia</a:t>
            </a:r>
            <a:r>
              <a:rPr lang="fr-FR" dirty="0"/>
              <a:t> </a:t>
            </a:r>
            <a:r>
              <a:rPr lang="fr-FR" dirty="0" err="1"/>
              <a:t>ardentior</a:t>
            </a:r>
            <a:r>
              <a:rPr lang="fr-FR" dirty="0"/>
              <a:t> </a:t>
            </a:r>
            <a:r>
              <a:rPr lang="fr-FR" dirty="0" err="1"/>
              <a:t>coercuit</a:t>
            </a:r>
            <a:r>
              <a:rPr lang="fr-FR" dirty="0"/>
              <a:t>. </a:t>
            </a:r>
            <a:r>
              <a:rPr lang="fr-FR" dirty="0" err="1"/>
              <a:t>Haec</a:t>
            </a:r>
            <a:r>
              <a:rPr lang="fr-FR" dirty="0"/>
              <a:t> </a:t>
            </a:r>
            <a:r>
              <a:rPr lang="fr-FR" dirty="0" err="1"/>
              <a:t>densior</a:t>
            </a:r>
            <a:r>
              <a:rPr lang="fr-FR" dirty="0"/>
              <a:t> in foret liquidas. 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5" hasCustomPrompt="1"/>
          </p:nvPr>
        </p:nvSpPr>
        <p:spPr>
          <a:xfrm>
            <a:off x="7374467" y="3138949"/>
            <a:ext cx="4394747" cy="241621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Fecit</a:t>
            </a:r>
            <a:r>
              <a:rPr lang="fr-FR" dirty="0"/>
              <a:t> </a:t>
            </a:r>
            <a:r>
              <a:rPr lang="fr-FR" dirty="0" err="1"/>
              <a:t>proximus</a:t>
            </a:r>
            <a:r>
              <a:rPr lang="fr-FR" dirty="0"/>
              <a:t> </a:t>
            </a:r>
            <a:r>
              <a:rPr lang="fr-FR" dirty="0" err="1"/>
              <a:t>habitabilis</a:t>
            </a:r>
            <a:r>
              <a:rPr lang="fr-FR" dirty="0"/>
              <a:t> </a:t>
            </a:r>
            <a:r>
              <a:rPr lang="fr-FR" dirty="0" err="1"/>
              <a:t>calidis</a:t>
            </a:r>
            <a:r>
              <a:rPr lang="fr-FR" dirty="0"/>
              <a:t> </a:t>
            </a:r>
            <a:r>
              <a:rPr lang="fr-FR" dirty="0" err="1"/>
              <a:t>grandia</a:t>
            </a:r>
            <a:r>
              <a:rPr lang="fr-FR" dirty="0"/>
              <a:t> </a:t>
            </a:r>
            <a:r>
              <a:rPr lang="fr-FR" dirty="0" err="1"/>
              <a:t>librata</a:t>
            </a:r>
            <a:r>
              <a:rPr lang="fr-FR" dirty="0"/>
              <a:t> </a:t>
            </a:r>
            <a:r>
              <a:rPr lang="fr-FR" dirty="0" err="1"/>
              <a:t>illas</a:t>
            </a:r>
            <a:r>
              <a:rPr lang="fr-FR" dirty="0"/>
              <a:t> sui </a:t>
            </a:r>
            <a:r>
              <a:rPr lang="fr-FR" dirty="0" err="1"/>
              <a:t>ligavit</a:t>
            </a:r>
            <a:r>
              <a:rPr lang="fr-FR" dirty="0"/>
              <a:t>:. Forma </a:t>
            </a:r>
            <a:r>
              <a:rPr lang="fr-FR" dirty="0" err="1"/>
              <a:t>bracchia</a:t>
            </a:r>
            <a:r>
              <a:rPr lang="fr-FR" dirty="0"/>
              <a:t> </a:t>
            </a:r>
            <a:r>
              <a:rPr lang="fr-FR" dirty="0" err="1"/>
              <a:t>ardentior</a:t>
            </a:r>
            <a:r>
              <a:rPr lang="fr-FR" dirty="0"/>
              <a:t> </a:t>
            </a:r>
            <a:r>
              <a:rPr lang="fr-FR" dirty="0" err="1"/>
              <a:t>coercuit</a:t>
            </a:r>
            <a:r>
              <a:rPr lang="fr-FR" dirty="0"/>
              <a:t>. </a:t>
            </a:r>
            <a:r>
              <a:rPr lang="fr-FR" dirty="0" err="1"/>
              <a:t>Haec</a:t>
            </a:r>
            <a:r>
              <a:rPr lang="fr-FR" dirty="0"/>
              <a:t> </a:t>
            </a:r>
            <a:r>
              <a:rPr lang="fr-FR" dirty="0" err="1"/>
              <a:t>densior</a:t>
            </a:r>
            <a:r>
              <a:rPr lang="fr-FR" dirty="0"/>
              <a:t> in foret liquidas.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Fecit</a:t>
            </a:r>
            <a:r>
              <a:rPr lang="fr-FR" dirty="0"/>
              <a:t> </a:t>
            </a:r>
            <a:r>
              <a:rPr lang="fr-FR" dirty="0" err="1"/>
              <a:t>proximus</a:t>
            </a:r>
            <a:r>
              <a:rPr lang="fr-FR" dirty="0"/>
              <a:t> </a:t>
            </a:r>
            <a:r>
              <a:rPr lang="fr-FR" dirty="0" err="1"/>
              <a:t>habitabilis</a:t>
            </a:r>
            <a:r>
              <a:rPr lang="fr-FR" dirty="0"/>
              <a:t> </a:t>
            </a:r>
            <a:r>
              <a:rPr lang="fr-FR" dirty="0" err="1"/>
              <a:t>calidis</a:t>
            </a:r>
            <a:r>
              <a:rPr lang="fr-FR" dirty="0"/>
              <a:t> </a:t>
            </a:r>
            <a:r>
              <a:rPr lang="fr-FR" dirty="0" err="1"/>
              <a:t>grandia</a:t>
            </a:r>
            <a:r>
              <a:rPr lang="fr-FR" dirty="0"/>
              <a:t> </a:t>
            </a:r>
            <a:r>
              <a:rPr lang="fr-FR" dirty="0" err="1"/>
              <a:t>librata</a:t>
            </a:r>
            <a:r>
              <a:rPr lang="fr-FR" dirty="0"/>
              <a:t> </a:t>
            </a:r>
            <a:r>
              <a:rPr lang="fr-FR" dirty="0" err="1"/>
              <a:t>illas</a:t>
            </a:r>
            <a:r>
              <a:rPr lang="fr-FR" dirty="0"/>
              <a:t> sui </a:t>
            </a:r>
            <a:r>
              <a:rPr lang="fr-FR" dirty="0" err="1"/>
              <a:t>ligavit</a:t>
            </a:r>
            <a:r>
              <a:rPr lang="fr-FR" dirty="0"/>
              <a:t>:. Forma </a:t>
            </a:r>
            <a:r>
              <a:rPr lang="fr-FR" dirty="0" err="1"/>
              <a:t>bracchia</a:t>
            </a:r>
            <a:r>
              <a:rPr lang="fr-FR" dirty="0"/>
              <a:t> </a:t>
            </a:r>
            <a:r>
              <a:rPr lang="fr-FR" dirty="0" err="1"/>
              <a:t>ardentior</a:t>
            </a:r>
            <a:r>
              <a:rPr lang="fr-FR" dirty="0"/>
              <a:t> </a:t>
            </a:r>
            <a:r>
              <a:rPr lang="fr-FR" dirty="0" err="1"/>
              <a:t>coercuit</a:t>
            </a:r>
            <a:r>
              <a:rPr lang="fr-FR" dirty="0"/>
              <a:t>. </a:t>
            </a:r>
            <a:r>
              <a:rPr lang="fr-FR" dirty="0" err="1"/>
              <a:t>Haec</a:t>
            </a:r>
            <a:r>
              <a:rPr lang="fr-FR" dirty="0"/>
              <a:t> </a:t>
            </a:r>
            <a:r>
              <a:rPr lang="fr-FR" dirty="0" err="1"/>
              <a:t>densior</a:t>
            </a:r>
            <a:r>
              <a:rPr lang="fr-FR" dirty="0"/>
              <a:t> in foret liquidas. </a:t>
            </a:r>
          </a:p>
          <a:p>
            <a:pPr lvl="0"/>
            <a:endParaRPr lang="fr-FR" dirty="0"/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251408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76184" y="404813"/>
            <a:ext cx="7593029" cy="997196"/>
          </a:xfrm>
        </p:spPr>
        <p:txBody>
          <a:bodyPr lIns="0" tIns="0" rIns="0" bIns="0" anchor="t" anchorCtr="0"/>
          <a:lstStyle>
            <a:lvl1pPr>
              <a:defRPr sz="3600" baseline="0"/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1 couleur par ligne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951DCCD-C6E5-490A-ABBB-05F564DDAC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364701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404813"/>
            <a:ext cx="3071284" cy="996950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4" y="6237877"/>
            <a:ext cx="1449009" cy="534421"/>
          </a:xfrm>
          <a:prstGeom prst="rect">
            <a:avLst/>
          </a:prstGeom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Service des Etudes Doctorales</a:t>
            </a:r>
          </a:p>
        </p:txBody>
      </p:sp>
    </p:spTree>
    <p:extLst>
      <p:ext uri="{BB962C8B-B14F-4D97-AF65-F5344CB8AC3E}">
        <p14:creationId xmlns:p14="http://schemas.microsoft.com/office/powerpoint/2010/main" val="959289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  <p15:guide id="3" pos="1610">
          <p15:clr>
            <a:srgbClr val="FBAE40"/>
          </p15:clr>
        </p15:guide>
        <p15:guide id="4" orient="horz" pos="255">
          <p15:clr>
            <a:srgbClr val="FBAE40"/>
          </p15:clr>
        </p15:guide>
        <p15:guide id="5" pos="197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76184" y="404813"/>
            <a:ext cx="7593029" cy="997196"/>
          </a:xfrm>
        </p:spPr>
        <p:txBody>
          <a:bodyPr lIns="0" tIns="0" rIns="0" bIns="0" anchor="t" anchorCtr="0"/>
          <a:lstStyle>
            <a:lvl1pPr>
              <a:defRPr sz="3600" baseline="0"/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1 couleur par ligne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951DCCD-C6E5-490A-ABBB-05F564DDAC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364701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404814"/>
            <a:ext cx="2832100" cy="1822193"/>
          </a:xfrm>
        </p:spPr>
        <p:txBody>
          <a:bodyPr>
            <a:normAutofit/>
          </a:bodyPr>
          <a:lstStyle>
            <a:lvl1pPr>
              <a:lnSpc>
                <a:spcPts val="3600"/>
              </a:lnSpc>
              <a:defRPr sz="3600" b="1" cap="all" baseline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fr-FR" dirty="0"/>
              <a:t>EN</a:t>
            </a:r>
            <a:br>
              <a:rPr lang="fr-FR" dirty="0"/>
            </a:br>
            <a:r>
              <a:rPr lang="fr-FR" dirty="0"/>
              <a:t>BLANC </a:t>
            </a:r>
            <a:br>
              <a:rPr lang="fr-FR" dirty="0"/>
            </a:br>
            <a:r>
              <a:rPr lang="fr-FR" dirty="0"/>
              <a:t>EN </a:t>
            </a:r>
            <a:br>
              <a:rPr lang="fr-FR" dirty="0"/>
            </a:br>
            <a:r>
              <a:rPr lang="fr-FR" dirty="0"/>
              <a:t>NOIR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5734" y="2445813"/>
            <a:ext cx="2832100" cy="3509962"/>
          </a:xfrm>
        </p:spPr>
        <p:txBody>
          <a:bodyPr/>
          <a:lstStyle>
            <a:lvl1pPr>
              <a:lnSpc>
                <a:spcPct val="100000"/>
              </a:lnSpc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Liquidum</a:t>
            </a:r>
            <a:r>
              <a:rPr lang="fr-FR" dirty="0"/>
              <a:t> </a:t>
            </a:r>
            <a:r>
              <a:rPr lang="fr-FR" dirty="0" err="1"/>
              <a:t>facientes</a:t>
            </a:r>
            <a:r>
              <a:rPr lang="fr-FR" dirty="0"/>
              <a:t>. </a:t>
            </a:r>
            <a:r>
              <a:rPr lang="fr-FR" dirty="0" err="1"/>
              <a:t>Erectos</a:t>
            </a:r>
            <a:r>
              <a:rPr lang="fr-FR" dirty="0"/>
              <a:t> </a:t>
            </a:r>
            <a:r>
              <a:rPr lang="fr-FR" dirty="0" err="1"/>
              <a:t>sectamque</a:t>
            </a:r>
            <a:r>
              <a:rPr lang="fr-FR" dirty="0"/>
              <a:t> </a:t>
            </a:r>
            <a:r>
              <a:rPr lang="fr-FR" dirty="0" err="1"/>
              <a:t>otia</a:t>
            </a:r>
            <a:r>
              <a:rPr lang="fr-FR" dirty="0"/>
              <a:t> </a:t>
            </a:r>
            <a:r>
              <a:rPr lang="fr-FR" dirty="0" err="1"/>
              <a:t>hunc</a:t>
            </a:r>
            <a:r>
              <a:rPr lang="fr-FR" dirty="0"/>
              <a:t> sine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homini</a:t>
            </a:r>
            <a:r>
              <a:rPr lang="fr-FR" dirty="0"/>
              <a:t>. </a:t>
            </a:r>
            <a:r>
              <a:rPr lang="fr-FR" dirty="0" err="1"/>
              <a:t>Praebebat</a:t>
            </a:r>
            <a:r>
              <a:rPr lang="fr-FR" dirty="0"/>
              <a:t> </a:t>
            </a:r>
            <a:r>
              <a:rPr lang="fr-FR" dirty="0" err="1"/>
              <a:t>instabilis</a:t>
            </a:r>
            <a:r>
              <a:rPr lang="fr-FR" dirty="0"/>
              <a:t> </a:t>
            </a:r>
            <a:r>
              <a:rPr lang="fr-FR" dirty="0" err="1"/>
              <a:t>pugnabant</a:t>
            </a:r>
            <a:r>
              <a:rPr lang="fr-FR" dirty="0"/>
              <a:t> </a:t>
            </a:r>
            <a:r>
              <a:rPr lang="fr-FR" dirty="0" err="1"/>
              <a:t>proximus</a:t>
            </a:r>
            <a:r>
              <a:rPr lang="fr-FR" dirty="0"/>
              <a:t> </a:t>
            </a:r>
            <a:r>
              <a:rPr lang="fr-FR" dirty="0" err="1"/>
              <a:t>minantia</a:t>
            </a:r>
            <a:r>
              <a:rPr lang="fr-FR" dirty="0"/>
              <a:t> </a:t>
            </a:r>
            <a:r>
              <a:rPr lang="fr-FR" dirty="0" err="1"/>
              <a:t>adsiduis</a:t>
            </a:r>
            <a:r>
              <a:rPr lang="fr-FR" dirty="0"/>
              <a:t> </a:t>
            </a:r>
            <a:r>
              <a:rPr lang="fr-FR" dirty="0" err="1"/>
              <a:t>inclusum</a:t>
            </a:r>
            <a:r>
              <a:rPr lang="fr-FR" dirty="0"/>
              <a:t> </a:t>
            </a:r>
            <a:r>
              <a:rPr lang="fr-FR" dirty="0" err="1"/>
              <a:t>ignea</a:t>
            </a:r>
            <a:r>
              <a:rPr lang="fr-FR" dirty="0"/>
              <a:t>? </a:t>
            </a:r>
            <a:r>
              <a:rPr lang="fr-FR" dirty="0" err="1"/>
              <a:t>Secuit</a:t>
            </a:r>
            <a:r>
              <a:rPr lang="fr-FR" dirty="0"/>
              <a:t> forma </a:t>
            </a:r>
            <a:r>
              <a:rPr lang="fr-FR" dirty="0" err="1"/>
              <a:t>subdita</a:t>
            </a:r>
            <a:r>
              <a:rPr lang="fr-FR" dirty="0"/>
              <a:t> </a:t>
            </a:r>
            <a:r>
              <a:rPr lang="fr-FR" dirty="0" err="1"/>
              <a:t>fert</a:t>
            </a:r>
            <a:r>
              <a:rPr lang="fr-FR" dirty="0"/>
              <a:t> </a:t>
            </a:r>
            <a:r>
              <a:rPr lang="fr-FR" dirty="0" err="1"/>
              <a:t>siccis</a:t>
            </a:r>
            <a:r>
              <a:rPr lang="fr-FR" dirty="0"/>
              <a:t> </a:t>
            </a:r>
            <a:r>
              <a:rPr lang="fr-FR" dirty="0" err="1"/>
              <a:t>duae</a:t>
            </a:r>
            <a:r>
              <a:rPr lang="fr-FR" dirty="0"/>
              <a:t> cura. </a:t>
            </a:r>
            <a:r>
              <a:rPr lang="fr-FR" dirty="0" err="1"/>
              <a:t>Neu</a:t>
            </a:r>
            <a:r>
              <a:rPr lang="fr-FR" dirty="0"/>
              <a:t> </a:t>
            </a:r>
            <a:r>
              <a:rPr lang="fr-FR" dirty="0" err="1"/>
              <a:t>umor</a:t>
            </a:r>
            <a:r>
              <a:rPr lang="fr-FR" dirty="0"/>
              <a:t> </a:t>
            </a:r>
            <a:r>
              <a:rPr lang="fr-FR" dirty="0" err="1"/>
              <a:t>nitidis</a:t>
            </a:r>
            <a:r>
              <a:rPr lang="fr-FR" dirty="0"/>
              <a:t>. </a:t>
            </a:r>
            <a:r>
              <a:rPr lang="fr-FR" dirty="0" err="1"/>
              <a:t>Tollere</a:t>
            </a:r>
            <a:r>
              <a:rPr lang="fr-FR" dirty="0"/>
              <a:t> erat: </a:t>
            </a:r>
            <a:r>
              <a:rPr lang="fr-FR" dirty="0" err="1"/>
              <a:t>undis</a:t>
            </a:r>
            <a:r>
              <a:rPr lang="fr-FR" dirty="0"/>
              <a:t> </a:t>
            </a:r>
            <a:r>
              <a:rPr lang="fr-FR" dirty="0" err="1"/>
              <a:t>deducite</a:t>
            </a:r>
            <a:r>
              <a:rPr lang="fr-FR" dirty="0"/>
              <a:t> </a:t>
            </a:r>
            <a:r>
              <a:rPr lang="fr-FR" dirty="0" err="1"/>
              <a:t>coeperunt</a:t>
            </a:r>
            <a:r>
              <a:rPr lang="fr-FR" dirty="0"/>
              <a:t>. </a:t>
            </a:r>
            <a:r>
              <a:rPr lang="fr-FR" dirty="0" err="1"/>
              <a:t>Innabilis</a:t>
            </a:r>
            <a:r>
              <a:rPr lang="fr-FR" dirty="0"/>
              <a:t> </a:t>
            </a:r>
            <a:r>
              <a:rPr lang="fr-FR" dirty="0" err="1"/>
              <a:t>perpetuum</a:t>
            </a:r>
            <a:r>
              <a:rPr lang="fr-FR" dirty="0"/>
              <a:t> </a:t>
            </a:r>
            <a:r>
              <a:rPr lang="fr-FR" dirty="0" err="1"/>
              <a:t>tanto</a:t>
            </a:r>
            <a:r>
              <a:rPr lang="fr-FR" dirty="0"/>
              <a:t> </a:t>
            </a:r>
            <a:r>
              <a:rPr lang="fr-FR" dirty="0" err="1"/>
              <a:t>nullo</a:t>
            </a:r>
            <a:r>
              <a:rPr lang="fr-FR" dirty="0"/>
              <a:t> </a:t>
            </a:r>
            <a:r>
              <a:rPr lang="fr-FR" dirty="0" err="1"/>
              <a:t>militis</a:t>
            </a:r>
            <a:r>
              <a:rPr lang="fr-FR" dirty="0"/>
              <a:t> </a:t>
            </a:r>
            <a:r>
              <a:rPr lang="fr-FR" dirty="0" err="1"/>
              <a:t>duas</a:t>
            </a:r>
            <a:r>
              <a:rPr lang="fr-FR" dirty="0"/>
              <a:t> </a:t>
            </a:r>
            <a:r>
              <a:rPr lang="fr-FR" dirty="0" err="1"/>
              <a:t>litora</a:t>
            </a:r>
            <a:r>
              <a:rPr lang="fr-FR" dirty="0"/>
              <a:t> </a:t>
            </a:r>
            <a:r>
              <a:rPr lang="fr-FR" dirty="0" err="1"/>
              <a:t>totidem</a:t>
            </a:r>
            <a:r>
              <a:rPr lang="fr-FR" dirty="0"/>
              <a:t> </a:t>
            </a:r>
            <a:r>
              <a:rPr lang="fr-FR" dirty="0" err="1"/>
              <a:t>undas</a:t>
            </a:r>
            <a:r>
              <a:rPr lang="fr-FR" dirty="0"/>
              <a:t>. </a:t>
            </a:r>
            <a:r>
              <a:rPr lang="fr-FR" dirty="0" err="1"/>
              <a:t>Terrarum</a:t>
            </a:r>
            <a:r>
              <a:rPr lang="fr-FR" dirty="0"/>
              <a:t> </a:t>
            </a:r>
            <a:r>
              <a:rPr lang="fr-FR" dirty="0" err="1"/>
              <a:t>nabataeaque</a:t>
            </a:r>
            <a:r>
              <a:rPr lang="fr-FR" dirty="0"/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4" y="6237877"/>
            <a:ext cx="1449009" cy="534421"/>
          </a:xfrm>
          <a:prstGeom prst="rect">
            <a:avLst/>
          </a:prstGeom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Service des Etudes Doctorales</a:t>
            </a:r>
          </a:p>
        </p:txBody>
      </p:sp>
    </p:spTree>
    <p:extLst>
      <p:ext uri="{BB962C8B-B14F-4D97-AF65-F5344CB8AC3E}">
        <p14:creationId xmlns:p14="http://schemas.microsoft.com/office/powerpoint/2010/main" val="271133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  <p15:guide id="2" pos="1610">
          <p15:clr>
            <a:srgbClr val="FBAE40"/>
          </p15:clr>
        </p15:guide>
        <p15:guide id="3" orient="horz" pos="255">
          <p15:clr>
            <a:srgbClr val="FBAE40"/>
          </p15:clr>
        </p15:guide>
        <p15:guide id="4" pos="197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1999" cy="62311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75733" y="365125"/>
            <a:ext cx="10515600" cy="3416320"/>
          </a:xfrm>
        </p:spPr>
        <p:txBody>
          <a:bodyPr/>
          <a:lstStyle>
            <a:lvl1pPr>
              <a:defRPr sz="6000" baseline="0"/>
            </a:lvl1pPr>
          </a:lstStyle>
          <a:p>
            <a:r>
              <a:rPr lang="fr-FR" dirty="0"/>
              <a:t>Modifiez le </a:t>
            </a:r>
            <a:br>
              <a:rPr lang="fr-FR" dirty="0"/>
            </a:br>
            <a:r>
              <a:rPr lang="fr-FR" dirty="0"/>
              <a:t>style du titre</a:t>
            </a:r>
            <a:br>
              <a:rPr lang="fr-FR" dirty="0"/>
            </a:br>
            <a:r>
              <a:rPr lang="fr-FR" dirty="0"/>
              <a:t>pour qu’il soit</a:t>
            </a:r>
            <a:br>
              <a:rPr lang="fr-FR" dirty="0"/>
            </a:br>
            <a:r>
              <a:rPr lang="fr-FR" dirty="0"/>
              <a:t>bicolore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Espace réservé du pied de page 2"/>
          <p:cNvSpPr txBox="1">
            <a:spLocks/>
          </p:cNvSpPr>
          <p:nvPr userDrawn="1"/>
        </p:nvSpPr>
        <p:spPr>
          <a:xfrm>
            <a:off x="4038599" y="63261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Service des Etudes Doctorales</a:t>
            </a:r>
          </a:p>
        </p:txBody>
      </p:sp>
    </p:spTree>
    <p:extLst>
      <p:ext uri="{BB962C8B-B14F-4D97-AF65-F5344CB8AC3E}">
        <p14:creationId xmlns:p14="http://schemas.microsoft.com/office/powerpoint/2010/main" val="314196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12192000" cy="61795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75733" y="365125"/>
            <a:ext cx="11301635" cy="4308872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2000" cap="none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r>
              <a:rPr lang="fr-FR" dirty="0" err="1"/>
              <a:t>Fecit</a:t>
            </a:r>
            <a:r>
              <a:rPr lang="fr-FR" dirty="0"/>
              <a:t> </a:t>
            </a:r>
            <a:r>
              <a:rPr lang="fr-FR" dirty="0" err="1"/>
              <a:t>proximus</a:t>
            </a:r>
            <a:r>
              <a:rPr lang="fr-FR" dirty="0"/>
              <a:t> </a:t>
            </a:r>
            <a:r>
              <a:rPr lang="fr-FR" dirty="0" err="1"/>
              <a:t>habitabilis</a:t>
            </a:r>
            <a:r>
              <a:rPr lang="fr-FR" dirty="0"/>
              <a:t> </a:t>
            </a:r>
            <a:r>
              <a:rPr lang="fr-FR" dirty="0" err="1"/>
              <a:t>calidis</a:t>
            </a:r>
            <a:r>
              <a:rPr lang="fr-FR" dirty="0"/>
              <a:t> </a:t>
            </a:r>
            <a:r>
              <a:rPr lang="fr-FR" dirty="0" err="1"/>
              <a:t>grandia</a:t>
            </a:r>
            <a:r>
              <a:rPr lang="fr-FR" dirty="0"/>
              <a:t> </a:t>
            </a:r>
            <a:r>
              <a:rPr lang="fr-FR" dirty="0" err="1"/>
              <a:t>librata</a:t>
            </a:r>
            <a:r>
              <a:rPr lang="fr-FR" dirty="0"/>
              <a:t> </a:t>
            </a:r>
            <a:r>
              <a:rPr lang="fr-FR" dirty="0" err="1"/>
              <a:t>illas</a:t>
            </a:r>
            <a:r>
              <a:rPr lang="fr-FR" dirty="0"/>
              <a:t> sui </a:t>
            </a:r>
            <a:r>
              <a:rPr lang="fr-FR" dirty="0" err="1"/>
              <a:t>ligavit</a:t>
            </a:r>
            <a:r>
              <a:rPr lang="fr-FR" dirty="0"/>
              <a:t>:. Forma </a:t>
            </a:r>
            <a:r>
              <a:rPr lang="fr-FR" dirty="0" err="1"/>
              <a:t>bracchia</a:t>
            </a:r>
            <a:r>
              <a:rPr lang="fr-FR" dirty="0"/>
              <a:t> </a:t>
            </a:r>
            <a:r>
              <a:rPr lang="fr-FR" dirty="0" err="1"/>
              <a:t>ardentior</a:t>
            </a:r>
            <a:r>
              <a:rPr lang="fr-FR" dirty="0"/>
              <a:t> </a:t>
            </a:r>
            <a:r>
              <a:rPr lang="fr-FR" dirty="0" err="1"/>
              <a:t>coercuit</a:t>
            </a:r>
            <a:r>
              <a:rPr lang="fr-FR" dirty="0"/>
              <a:t>. </a:t>
            </a:r>
            <a:r>
              <a:rPr lang="fr-FR" dirty="0" err="1"/>
              <a:t>Haec</a:t>
            </a:r>
            <a:r>
              <a:rPr lang="fr-FR" dirty="0"/>
              <a:t> </a:t>
            </a:r>
            <a:r>
              <a:rPr lang="fr-FR" dirty="0" err="1"/>
              <a:t>densior</a:t>
            </a:r>
            <a:r>
              <a:rPr lang="fr-FR" dirty="0"/>
              <a:t> in foret liquidas. </a:t>
            </a:r>
            <a:r>
              <a:rPr lang="fr-FR" dirty="0" err="1"/>
              <a:t>Dextra</a:t>
            </a:r>
            <a:r>
              <a:rPr lang="fr-FR" dirty="0"/>
              <a:t> </a:t>
            </a:r>
            <a:r>
              <a:rPr lang="fr-FR" dirty="0" err="1"/>
              <a:t>posset</a:t>
            </a:r>
            <a:r>
              <a:rPr lang="fr-FR" dirty="0"/>
              <a:t>: </a:t>
            </a:r>
            <a:r>
              <a:rPr lang="fr-FR" dirty="0" err="1"/>
              <a:t>carmen</a:t>
            </a:r>
            <a:r>
              <a:rPr lang="fr-FR" dirty="0"/>
              <a:t> </a:t>
            </a:r>
            <a:r>
              <a:rPr lang="fr-FR" dirty="0" err="1"/>
              <a:t>hunc</a:t>
            </a:r>
            <a:r>
              <a:rPr lang="fr-FR" dirty="0"/>
              <a:t> </a:t>
            </a:r>
            <a:r>
              <a:rPr lang="fr-FR" dirty="0" err="1"/>
              <a:t>animalibus</a:t>
            </a:r>
            <a:r>
              <a:rPr lang="fr-FR" dirty="0"/>
              <a:t> </a:t>
            </a:r>
            <a:r>
              <a:rPr lang="fr-FR" dirty="0" err="1"/>
              <a:t>quisquis</a:t>
            </a:r>
            <a:r>
              <a:rPr lang="fr-FR" dirty="0"/>
              <a:t> </a:t>
            </a:r>
            <a:r>
              <a:rPr lang="fr-FR" dirty="0" err="1"/>
              <a:t>inminet</a:t>
            </a:r>
            <a:r>
              <a:rPr lang="fr-FR" dirty="0"/>
              <a:t>. </a:t>
            </a:r>
            <a:r>
              <a:rPr lang="fr-FR" dirty="0" err="1"/>
              <a:t>Nabataeaque</a:t>
            </a:r>
            <a:r>
              <a:rPr lang="fr-FR" dirty="0"/>
              <a:t> dei </a:t>
            </a:r>
            <a:r>
              <a:rPr lang="fr-FR" dirty="0" err="1"/>
              <a:t>nisi</a:t>
            </a:r>
            <a:r>
              <a:rPr lang="fr-FR" dirty="0"/>
              <a:t> super </a:t>
            </a:r>
            <a:r>
              <a:rPr lang="fr-FR" dirty="0" err="1"/>
              <a:t>deerat</a:t>
            </a:r>
            <a:r>
              <a:rPr lang="fr-FR" dirty="0"/>
              <a:t> </a:t>
            </a:r>
            <a:r>
              <a:rPr lang="fr-FR" dirty="0" err="1"/>
              <a:t>derecti</a:t>
            </a:r>
            <a:r>
              <a:rPr lang="fr-FR" dirty="0"/>
              <a:t> </a:t>
            </a:r>
            <a:r>
              <a:rPr lang="fr-FR" dirty="0" err="1"/>
              <a:t>fixo</a:t>
            </a:r>
            <a:r>
              <a:rPr lang="fr-FR" dirty="0"/>
              <a:t> </a:t>
            </a:r>
            <a:r>
              <a:rPr lang="fr-FR" dirty="0" err="1"/>
              <a:t>horrifer</a:t>
            </a:r>
            <a:r>
              <a:rPr lang="fr-FR" dirty="0"/>
              <a:t> passim. Di sua moles </a:t>
            </a:r>
            <a:r>
              <a:rPr lang="fr-FR" dirty="0" err="1"/>
              <a:t>exemit</a:t>
            </a:r>
            <a:r>
              <a:rPr lang="fr-FR" dirty="0"/>
              <a:t> </a:t>
            </a:r>
            <a:r>
              <a:rPr lang="fr-FR" dirty="0" err="1"/>
              <a:t>hunc</a:t>
            </a:r>
            <a:r>
              <a:rPr lang="fr-FR" dirty="0"/>
              <a:t> sole </a:t>
            </a:r>
            <a:r>
              <a:rPr lang="fr-FR" dirty="0" err="1"/>
              <a:t>scythiam</a:t>
            </a:r>
            <a:r>
              <a:rPr lang="fr-FR" dirty="0"/>
              <a:t> </a:t>
            </a:r>
            <a:r>
              <a:rPr lang="fr-FR" dirty="0" err="1"/>
              <a:t>nullaque</a:t>
            </a:r>
            <a:r>
              <a:rPr lang="fr-FR" dirty="0"/>
              <a:t> </a:t>
            </a:r>
            <a:r>
              <a:rPr lang="fr-FR" dirty="0" err="1"/>
              <a:t>ulla</a:t>
            </a:r>
            <a:r>
              <a:rPr lang="fr-FR" dirty="0"/>
              <a:t>.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Liquidum</a:t>
            </a:r>
            <a:r>
              <a:rPr lang="fr-FR" dirty="0"/>
              <a:t> </a:t>
            </a:r>
            <a:r>
              <a:rPr lang="fr-FR" dirty="0" err="1"/>
              <a:t>facientes</a:t>
            </a:r>
            <a:r>
              <a:rPr lang="fr-FR" dirty="0"/>
              <a:t>. </a:t>
            </a:r>
            <a:r>
              <a:rPr lang="fr-FR" dirty="0" err="1"/>
              <a:t>Erectos</a:t>
            </a:r>
            <a:r>
              <a:rPr lang="fr-FR" dirty="0"/>
              <a:t> </a:t>
            </a:r>
            <a:r>
              <a:rPr lang="fr-FR" dirty="0" err="1"/>
              <a:t>sectamque</a:t>
            </a:r>
            <a:r>
              <a:rPr lang="fr-FR" dirty="0"/>
              <a:t> </a:t>
            </a:r>
            <a:r>
              <a:rPr lang="fr-FR" dirty="0" err="1"/>
              <a:t>otia</a:t>
            </a:r>
            <a:r>
              <a:rPr lang="fr-FR" dirty="0"/>
              <a:t> </a:t>
            </a:r>
            <a:r>
              <a:rPr lang="fr-FR" dirty="0" err="1"/>
              <a:t>hunc</a:t>
            </a:r>
            <a:r>
              <a:rPr lang="fr-FR" dirty="0"/>
              <a:t> sine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homini</a:t>
            </a:r>
            <a:r>
              <a:rPr lang="fr-FR" dirty="0"/>
              <a:t>. </a:t>
            </a:r>
            <a:r>
              <a:rPr lang="fr-FR" dirty="0" err="1"/>
              <a:t>Praebebat</a:t>
            </a:r>
            <a:r>
              <a:rPr lang="fr-FR" dirty="0"/>
              <a:t> </a:t>
            </a:r>
            <a:r>
              <a:rPr lang="fr-FR" dirty="0" err="1"/>
              <a:t>instabilis</a:t>
            </a:r>
            <a:r>
              <a:rPr lang="fr-FR" dirty="0"/>
              <a:t> </a:t>
            </a:r>
            <a:r>
              <a:rPr lang="fr-FR" dirty="0" err="1"/>
              <a:t>pugnabant</a:t>
            </a:r>
            <a:r>
              <a:rPr lang="fr-FR" dirty="0"/>
              <a:t> </a:t>
            </a:r>
            <a:r>
              <a:rPr lang="fr-FR" dirty="0" err="1"/>
              <a:t>proximus</a:t>
            </a:r>
            <a:r>
              <a:rPr lang="fr-FR" dirty="0"/>
              <a:t> </a:t>
            </a:r>
            <a:r>
              <a:rPr lang="fr-FR" dirty="0" err="1"/>
              <a:t>minantia</a:t>
            </a:r>
            <a:r>
              <a:rPr lang="fr-FR" dirty="0"/>
              <a:t> </a:t>
            </a:r>
            <a:r>
              <a:rPr lang="fr-FR" dirty="0" err="1"/>
              <a:t>adsiduis</a:t>
            </a:r>
            <a:r>
              <a:rPr lang="fr-FR" dirty="0"/>
              <a:t> </a:t>
            </a:r>
            <a:r>
              <a:rPr lang="fr-FR" dirty="0" err="1"/>
              <a:t>inclusum</a:t>
            </a:r>
            <a:r>
              <a:rPr lang="fr-FR" dirty="0"/>
              <a:t> </a:t>
            </a:r>
            <a:r>
              <a:rPr lang="fr-FR" dirty="0" err="1"/>
              <a:t>ignea</a:t>
            </a:r>
            <a:r>
              <a:rPr lang="fr-FR" dirty="0"/>
              <a:t>? </a:t>
            </a:r>
            <a:r>
              <a:rPr lang="fr-FR" dirty="0" err="1"/>
              <a:t>Secuit</a:t>
            </a:r>
            <a:r>
              <a:rPr lang="fr-FR" dirty="0"/>
              <a:t> forma </a:t>
            </a:r>
            <a:r>
              <a:rPr lang="fr-FR" dirty="0" err="1"/>
              <a:t>subdita</a:t>
            </a:r>
            <a:r>
              <a:rPr lang="fr-FR" dirty="0"/>
              <a:t> </a:t>
            </a:r>
            <a:r>
              <a:rPr lang="fr-FR" dirty="0" err="1"/>
              <a:t>fert</a:t>
            </a:r>
            <a:r>
              <a:rPr lang="fr-FR" dirty="0"/>
              <a:t> </a:t>
            </a:r>
            <a:r>
              <a:rPr lang="fr-FR" dirty="0" err="1"/>
              <a:t>siccis</a:t>
            </a:r>
            <a:r>
              <a:rPr lang="fr-FR" dirty="0"/>
              <a:t> </a:t>
            </a:r>
            <a:r>
              <a:rPr lang="fr-FR" dirty="0" err="1"/>
              <a:t>duae</a:t>
            </a:r>
            <a:r>
              <a:rPr lang="fr-FR" dirty="0"/>
              <a:t> cura. </a:t>
            </a:r>
            <a:r>
              <a:rPr lang="fr-FR" dirty="0" err="1"/>
              <a:t>Neu</a:t>
            </a:r>
            <a:r>
              <a:rPr lang="fr-FR" dirty="0"/>
              <a:t> </a:t>
            </a:r>
            <a:r>
              <a:rPr lang="fr-FR" dirty="0" err="1"/>
              <a:t>umor</a:t>
            </a:r>
            <a:r>
              <a:rPr lang="fr-FR" dirty="0"/>
              <a:t> </a:t>
            </a:r>
            <a:r>
              <a:rPr lang="fr-FR" dirty="0" err="1"/>
              <a:t>nitidis</a:t>
            </a:r>
            <a:r>
              <a:rPr lang="fr-FR" dirty="0"/>
              <a:t>. </a:t>
            </a:r>
            <a:r>
              <a:rPr lang="fr-FR" dirty="0" err="1"/>
              <a:t>Tollere</a:t>
            </a:r>
            <a:r>
              <a:rPr lang="fr-FR" dirty="0"/>
              <a:t> erat: </a:t>
            </a:r>
            <a:r>
              <a:rPr lang="fr-FR" dirty="0" err="1"/>
              <a:t>undis</a:t>
            </a:r>
            <a:r>
              <a:rPr lang="fr-FR" dirty="0"/>
              <a:t> </a:t>
            </a:r>
            <a:r>
              <a:rPr lang="fr-FR" dirty="0" err="1"/>
              <a:t>deducite</a:t>
            </a:r>
            <a:r>
              <a:rPr lang="fr-FR" dirty="0"/>
              <a:t> </a:t>
            </a:r>
            <a:r>
              <a:rPr lang="fr-FR" dirty="0" err="1"/>
              <a:t>coeperunt</a:t>
            </a:r>
            <a:r>
              <a:rPr lang="fr-FR" dirty="0"/>
              <a:t>. </a:t>
            </a:r>
            <a:r>
              <a:rPr lang="fr-FR" dirty="0" err="1"/>
              <a:t>Innabilis</a:t>
            </a:r>
            <a:r>
              <a:rPr lang="fr-FR" dirty="0"/>
              <a:t> </a:t>
            </a:r>
            <a:r>
              <a:rPr lang="fr-FR" dirty="0" err="1"/>
              <a:t>perpetuum</a:t>
            </a:r>
            <a:r>
              <a:rPr lang="fr-FR" dirty="0"/>
              <a:t> </a:t>
            </a:r>
            <a:r>
              <a:rPr lang="fr-FR" dirty="0" err="1"/>
              <a:t>tanto</a:t>
            </a:r>
            <a:r>
              <a:rPr lang="fr-FR" dirty="0"/>
              <a:t> </a:t>
            </a:r>
            <a:r>
              <a:rPr lang="fr-FR" dirty="0" err="1"/>
              <a:t>nullo</a:t>
            </a:r>
            <a:r>
              <a:rPr lang="fr-FR" dirty="0"/>
              <a:t> </a:t>
            </a:r>
            <a:r>
              <a:rPr lang="fr-FR" dirty="0" err="1"/>
              <a:t>militis</a:t>
            </a:r>
            <a:r>
              <a:rPr lang="fr-FR" dirty="0"/>
              <a:t> </a:t>
            </a:r>
            <a:r>
              <a:rPr lang="fr-FR" dirty="0" err="1"/>
              <a:t>duas</a:t>
            </a:r>
            <a:r>
              <a:rPr lang="fr-FR" dirty="0"/>
              <a:t> </a:t>
            </a:r>
            <a:r>
              <a:rPr lang="fr-FR" dirty="0" err="1"/>
              <a:t>litora</a:t>
            </a:r>
            <a:r>
              <a:rPr lang="fr-FR" dirty="0"/>
              <a:t> </a:t>
            </a:r>
            <a:r>
              <a:rPr lang="fr-FR" dirty="0" err="1"/>
              <a:t>totidem</a:t>
            </a:r>
            <a:r>
              <a:rPr lang="fr-FR" dirty="0"/>
              <a:t> </a:t>
            </a:r>
            <a:r>
              <a:rPr lang="fr-FR" dirty="0" err="1"/>
              <a:t>undas</a:t>
            </a:r>
            <a:r>
              <a:rPr lang="fr-FR" dirty="0"/>
              <a:t>. </a:t>
            </a:r>
            <a:r>
              <a:rPr lang="fr-FR" dirty="0" err="1"/>
              <a:t>Terrarum</a:t>
            </a:r>
            <a:r>
              <a:rPr lang="fr-FR" dirty="0"/>
              <a:t> </a:t>
            </a:r>
            <a:r>
              <a:rPr lang="fr-FR" dirty="0" err="1"/>
              <a:t>nabataeaque</a:t>
            </a:r>
            <a:r>
              <a:rPr lang="fr-FR" dirty="0"/>
              <a:t>.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Tegit</a:t>
            </a:r>
            <a:r>
              <a:rPr lang="fr-FR" dirty="0"/>
              <a:t> </a:t>
            </a:r>
            <a:r>
              <a:rPr lang="fr-FR" dirty="0" err="1"/>
              <a:t>obsistitur</a:t>
            </a:r>
            <a:r>
              <a:rPr lang="fr-FR" dirty="0"/>
              <a:t> </a:t>
            </a:r>
            <a:r>
              <a:rPr lang="fr-FR" dirty="0" err="1"/>
              <a:t>pontus</a:t>
            </a:r>
            <a:r>
              <a:rPr lang="fr-FR" dirty="0"/>
              <a:t> </a:t>
            </a:r>
            <a:r>
              <a:rPr lang="fr-FR" dirty="0" err="1"/>
              <a:t>ripis</a:t>
            </a:r>
            <a:r>
              <a:rPr lang="fr-FR" dirty="0"/>
              <a:t> quod </a:t>
            </a:r>
            <a:r>
              <a:rPr lang="fr-FR" dirty="0" err="1"/>
              <a:t>agitabilis</a:t>
            </a:r>
            <a:r>
              <a:rPr lang="fr-FR" dirty="0"/>
              <a:t> </a:t>
            </a:r>
            <a:r>
              <a:rPr lang="fr-FR" dirty="0" err="1"/>
              <a:t>facientes</a:t>
            </a:r>
            <a:r>
              <a:rPr lang="fr-FR" dirty="0"/>
              <a:t> </a:t>
            </a:r>
            <a:r>
              <a:rPr lang="fr-FR" dirty="0" err="1"/>
              <a:t>mixta</a:t>
            </a:r>
            <a:r>
              <a:rPr lang="fr-FR" dirty="0"/>
              <a:t> </a:t>
            </a:r>
            <a:r>
              <a:rPr lang="fr-FR" dirty="0" err="1"/>
              <a:t>orbis</a:t>
            </a:r>
            <a:r>
              <a:rPr lang="fr-FR" dirty="0"/>
              <a:t>. </a:t>
            </a:r>
            <a:r>
              <a:rPr lang="fr-FR" dirty="0" err="1"/>
              <a:t>Caelo</a:t>
            </a:r>
            <a:r>
              <a:rPr lang="fr-FR" dirty="0"/>
              <a:t> </a:t>
            </a:r>
            <a:r>
              <a:rPr lang="fr-FR" dirty="0" err="1"/>
              <a:t>tellus</a:t>
            </a:r>
            <a:r>
              <a:rPr lang="fr-FR" dirty="0"/>
              <a:t> </a:t>
            </a:r>
            <a:r>
              <a:rPr lang="fr-FR" dirty="0" err="1"/>
              <a:t>iners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non </a:t>
            </a:r>
            <a:r>
              <a:rPr lang="fr-FR" dirty="0" err="1"/>
              <a:t>principio</a:t>
            </a:r>
            <a:r>
              <a:rPr lang="fr-FR" dirty="0"/>
              <a:t> </a:t>
            </a:r>
            <a:r>
              <a:rPr lang="fr-FR" dirty="0" err="1"/>
              <a:t>regat</a:t>
            </a:r>
            <a:r>
              <a:rPr lang="fr-FR" dirty="0"/>
              <a:t> </a:t>
            </a:r>
            <a:r>
              <a:rPr lang="fr-FR" dirty="0" err="1"/>
              <a:t>coegit</a:t>
            </a:r>
            <a:r>
              <a:rPr lang="fr-FR" dirty="0"/>
              <a:t> </a:t>
            </a:r>
            <a:r>
              <a:rPr lang="fr-FR" dirty="0" err="1"/>
              <a:t>levitate</a:t>
            </a:r>
            <a:r>
              <a:rPr lang="fr-FR" dirty="0"/>
              <a:t>. Sole </a:t>
            </a:r>
            <a:r>
              <a:rPr lang="fr-FR" dirty="0" err="1"/>
              <a:t>aera</a:t>
            </a:r>
            <a:r>
              <a:rPr lang="fr-FR" dirty="0"/>
              <a:t> </a:t>
            </a:r>
            <a:r>
              <a:rPr lang="fr-FR" dirty="0" err="1"/>
              <a:t>eodem</a:t>
            </a:r>
            <a:r>
              <a:rPr lang="fr-FR" dirty="0"/>
              <a:t> </a:t>
            </a:r>
            <a:r>
              <a:rPr lang="fr-FR" dirty="0" err="1"/>
              <a:t>deducite</a:t>
            </a:r>
            <a:r>
              <a:rPr lang="fr-FR" dirty="0"/>
              <a:t> </a:t>
            </a:r>
            <a:r>
              <a:rPr lang="fr-FR" dirty="0" err="1"/>
              <a:t>illic</a:t>
            </a:r>
            <a:r>
              <a:rPr lang="fr-FR" dirty="0"/>
              <a:t> </a:t>
            </a:r>
            <a:r>
              <a:rPr lang="fr-FR" dirty="0" err="1"/>
              <a:t>quicquam</a:t>
            </a:r>
            <a:r>
              <a:rPr lang="fr-FR" dirty="0"/>
              <a:t> prima </a:t>
            </a:r>
            <a:r>
              <a:rPr lang="fr-FR" dirty="0" err="1"/>
              <a:t>tuti</a:t>
            </a:r>
            <a:r>
              <a:rPr lang="fr-FR" dirty="0"/>
              <a:t>. </a:t>
            </a:r>
            <a:r>
              <a:rPr lang="fr-FR" dirty="0" err="1"/>
              <a:t>Totidem</a:t>
            </a:r>
            <a:r>
              <a:rPr lang="fr-FR" dirty="0"/>
              <a:t> moles </a:t>
            </a:r>
            <a:r>
              <a:rPr lang="fr-FR" dirty="0" err="1"/>
              <a:t>rerum</a:t>
            </a:r>
            <a:r>
              <a:rPr lang="fr-FR" dirty="0"/>
              <a:t> </a:t>
            </a:r>
            <a:r>
              <a:rPr lang="fr-FR" dirty="0" err="1"/>
              <a:t>partim</a:t>
            </a:r>
            <a:r>
              <a:rPr lang="fr-FR" dirty="0"/>
              <a:t>? </a:t>
            </a:r>
            <a:r>
              <a:rPr lang="fr-FR" dirty="0" err="1"/>
              <a:t>Deorum</a:t>
            </a:r>
            <a:r>
              <a:rPr lang="fr-FR" dirty="0"/>
              <a:t> </a:t>
            </a:r>
            <a:r>
              <a:rPr lang="fr-FR" dirty="0" err="1"/>
              <a:t>cesserunt</a:t>
            </a:r>
            <a:r>
              <a:rPr lang="fr-FR" dirty="0"/>
              <a:t>. Prima </a:t>
            </a:r>
            <a:r>
              <a:rPr lang="fr-FR" dirty="0" err="1"/>
              <a:t>dedit</a:t>
            </a:r>
            <a:r>
              <a:rPr lang="fr-FR" dirty="0"/>
              <a:t> </a:t>
            </a:r>
            <a:r>
              <a:rPr lang="fr-FR" dirty="0" err="1"/>
              <a:t>caelum</a:t>
            </a:r>
            <a:r>
              <a:rPr lang="fr-FR" dirty="0"/>
              <a:t> </a:t>
            </a:r>
            <a:r>
              <a:rPr lang="fr-FR" dirty="0" err="1"/>
              <a:t>ambitae</a:t>
            </a:r>
            <a:r>
              <a:rPr lang="fr-FR" dirty="0"/>
              <a:t> </a:t>
            </a:r>
            <a:r>
              <a:rPr lang="fr-FR" dirty="0" err="1"/>
              <a:t>adspirate</a:t>
            </a:r>
            <a:r>
              <a:rPr lang="fr-FR" dirty="0"/>
              <a:t>. </a:t>
            </a:r>
            <a:r>
              <a:rPr lang="fr-FR" dirty="0" err="1"/>
              <a:t>Umor</a:t>
            </a:r>
            <a:r>
              <a:rPr lang="fr-FR" dirty="0"/>
              <a:t> </a:t>
            </a:r>
            <a:r>
              <a:rPr lang="fr-FR" dirty="0" err="1"/>
              <a:t>inminet</a:t>
            </a:r>
            <a:r>
              <a:rPr lang="fr-FR" dirty="0"/>
              <a:t> </a:t>
            </a:r>
            <a:r>
              <a:rPr lang="fr-FR" dirty="0" err="1"/>
              <a:t>evolvit</a:t>
            </a:r>
            <a:r>
              <a:rPr lang="fr-FR" dirty="0"/>
              <a:t> </a:t>
            </a:r>
            <a:r>
              <a:rPr lang="fr-FR" dirty="0" err="1"/>
              <a:t>adspirate</a:t>
            </a:r>
            <a:r>
              <a:rPr lang="fr-FR" dirty="0"/>
              <a:t> </a:t>
            </a:r>
            <a:r>
              <a:rPr lang="fr-FR" dirty="0" err="1"/>
              <a:t>otia</a:t>
            </a:r>
            <a:r>
              <a:rPr lang="fr-FR" dirty="0"/>
              <a:t> </a:t>
            </a:r>
            <a:r>
              <a:rPr lang="fr-FR" dirty="0" err="1"/>
              <a:t>meis</a:t>
            </a:r>
            <a:r>
              <a:rPr lang="fr-FR" dirty="0"/>
              <a:t>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r-FR" dirty="0"/>
              <a:t>Service des Etudes Doctorales</a:t>
            </a:r>
          </a:p>
        </p:txBody>
      </p:sp>
    </p:spTree>
    <p:extLst>
      <p:ext uri="{BB962C8B-B14F-4D97-AF65-F5344CB8AC3E}">
        <p14:creationId xmlns:p14="http://schemas.microsoft.com/office/powerpoint/2010/main" val="67976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75733" y="365125"/>
            <a:ext cx="11301635" cy="4308872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2000" cap="none" baseline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r>
              <a:rPr lang="fr-FR" dirty="0" err="1"/>
              <a:t>Fecit</a:t>
            </a:r>
            <a:r>
              <a:rPr lang="fr-FR" dirty="0"/>
              <a:t> </a:t>
            </a:r>
            <a:r>
              <a:rPr lang="fr-FR" dirty="0" err="1"/>
              <a:t>proximus</a:t>
            </a:r>
            <a:r>
              <a:rPr lang="fr-FR" dirty="0"/>
              <a:t> </a:t>
            </a:r>
            <a:r>
              <a:rPr lang="fr-FR" dirty="0" err="1"/>
              <a:t>habitabilis</a:t>
            </a:r>
            <a:r>
              <a:rPr lang="fr-FR" dirty="0"/>
              <a:t> </a:t>
            </a:r>
            <a:r>
              <a:rPr lang="fr-FR" dirty="0" err="1"/>
              <a:t>calidis</a:t>
            </a:r>
            <a:r>
              <a:rPr lang="fr-FR" dirty="0"/>
              <a:t> </a:t>
            </a:r>
            <a:r>
              <a:rPr lang="fr-FR" dirty="0" err="1"/>
              <a:t>grandia</a:t>
            </a:r>
            <a:r>
              <a:rPr lang="fr-FR" dirty="0"/>
              <a:t> </a:t>
            </a:r>
            <a:r>
              <a:rPr lang="fr-FR" dirty="0" err="1"/>
              <a:t>librata</a:t>
            </a:r>
            <a:r>
              <a:rPr lang="fr-FR" dirty="0"/>
              <a:t> </a:t>
            </a:r>
            <a:r>
              <a:rPr lang="fr-FR" dirty="0" err="1"/>
              <a:t>illas</a:t>
            </a:r>
            <a:r>
              <a:rPr lang="fr-FR" dirty="0"/>
              <a:t> sui </a:t>
            </a:r>
            <a:r>
              <a:rPr lang="fr-FR" dirty="0" err="1"/>
              <a:t>ligavit</a:t>
            </a:r>
            <a:r>
              <a:rPr lang="fr-FR" dirty="0"/>
              <a:t>:. Forma </a:t>
            </a:r>
            <a:r>
              <a:rPr lang="fr-FR" dirty="0" err="1"/>
              <a:t>bracchia</a:t>
            </a:r>
            <a:r>
              <a:rPr lang="fr-FR" dirty="0"/>
              <a:t> </a:t>
            </a:r>
            <a:r>
              <a:rPr lang="fr-FR" dirty="0" err="1"/>
              <a:t>ardentior</a:t>
            </a:r>
            <a:r>
              <a:rPr lang="fr-FR" dirty="0"/>
              <a:t> </a:t>
            </a:r>
            <a:r>
              <a:rPr lang="fr-FR" dirty="0" err="1"/>
              <a:t>coercuit</a:t>
            </a:r>
            <a:r>
              <a:rPr lang="fr-FR" dirty="0"/>
              <a:t>. </a:t>
            </a:r>
            <a:r>
              <a:rPr lang="fr-FR" dirty="0" err="1"/>
              <a:t>Haec</a:t>
            </a:r>
            <a:r>
              <a:rPr lang="fr-FR" dirty="0"/>
              <a:t> </a:t>
            </a:r>
            <a:r>
              <a:rPr lang="fr-FR" dirty="0" err="1"/>
              <a:t>densior</a:t>
            </a:r>
            <a:r>
              <a:rPr lang="fr-FR" dirty="0"/>
              <a:t> in foret liquidas. </a:t>
            </a:r>
            <a:r>
              <a:rPr lang="fr-FR" dirty="0" err="1"/>
              <a:t>Dextra</a:t>
            </a:r>
            <a:r>
              <a:rPr lang="fr-FR" dirty="0"/>
              <a:t> </a:t>
            </a:r>
            <a:r>
              <a:rPr lang="fr-FR" dirty="0" err="1"/>
              <a:t>posset</a:t>
            </a:r>
            <a:r>
              <a:rPr lang="fr-FR" dirty="0"/>
              <a:t>: </a:t>
            </a:r>
            <a:r>
              <a:rPr lang="fr-FR" dirty="0" err="1"/>
              <a:t>carmen</a:t>
            </a:r>
            <a:r>
              <a:rPr lang="fr-FR" dirty="0"/>
              <a:t> </a:t>
            </a:r>
            <a:r>
              <a:rPr lang="fr-FR" dirty="0" err="1"/>
              <a:t>hunc</a:t>
            </a:r>
            <a:r>
              <a:rPr lang="fr-FR" dirty="0"/>
              <a:t> </a:t>
            </a:r>
            <a:r>
              <a:rPr lang="fr-FR" dirty="0" err="1"/>
              <a:t>animalibus</a:t>
            </a:r>
            <a:r>
              <a:rPr lang="fr-FR" dirty="0"/>
              <a:t> </a:t>
            </a:r>
            <a:r>
              <a:rPr lang="fr-FR" dirty="0" err="1"/>
              <a:t>quisquis</a:t>
            </a:r>
            <a:r>
              <a:rPr lang="fr-FR" dirty="0"/>
              <a:t> </a:t>
            </a:r>
            <a:r>
              <a:rPr lang="fr-FR" dirty="0" err="1"/>
              <a:t>inminet</a:t>
            </a:r>
            <a:r>
              <a:rPr lang="fr-FR" dirty="0"/>
              <a:t>. </a:t>
            </a:r>
            <a:r>
              <a:rPr lang="fr-FR" dirty="0" err="1"/>
              <a:t>Nabataeaque</a:t>
            </a:r>
            <a:r>
              <a:rPr lang="fr-FR" dirty="0"/>
              <a:t> dei </a:t>
            </a:r>
            <a:r>
              <a:rPr lang="fr-FR" dirty="0" err="1"/>
              <a:t>nisi</a:t>
            </a:r>
            <a:r>
              <a:rPr lang="fr-FR" dirty="0"/>
              <a:t> super </a:t>
            </a:r>
            <a:r>
              <a:rPr lang="fr-FR" dirty="0" err="1"/>
              <a:t>deerat</a:t>
            </a:r>
            <a:r>
              <a:rPr lang="fr-FR" dirty="0"/>
              <a:t> </a:t>
            </a:r>
            <a:r>
              <a:rPr lang="fr-FR" dirty="0" err="1"/>
              <a:t>derecti</a:t>
            </a:r>
            <a:r>
              <a:rPr lang="fr-FR" dirty="0"/>
              <a:t> </a:t>
            </a:r>
            <a:r>
              <a:rPr lang="fr-FR" dirty="0" err="1"/>
              <a:t>fixo</a:t>
            </a:r>
            <a:r>
              <a:rPr lang="fr-FR" dirty="0"/>
              <a:t> </a:t>
            </a:r>
            <a:r>
              <a:rPr lang="fr-FR" dirty="0" err="1"/>
              <a:t>horrifer</a:t>
            </a:r>
            <a:r>
              <a:rPr lang="fr-FR" dirty="0"/>
              <a:t> passim. Di sua moles </a:t>
            </a:r>
            <a:r>
              <a:rPr lang="fr-FR" dirty="0" err="1"/>
              <a:t>exemit</a:t>
            </a:r>
            <a:r>
              <a:rPr lang="fr-FR" dirty="0"/>
              <a:t> </a:t>
            </a:r>
            <a:r>
              <a:rPr lang="fr-FR" dirty="0" err="1"/>
              <a:t>hunc</a:t>
            </a:r>
            <a:r>
              <a:rPr lang="fr-FR" dirty="0"/>
              <a:t> sole </a:t>
            </a:r>
            <a:r>
              <a:rPr lang="fr-FR" dirty="0" err="1"/>
              <a:t>scythiam</a:t>
            </a:r>
            <a:r>
              <a:rPr lang="fr-FR" dirty="0"/>
              <a:t> </a:t>
            </a:r>
            <a:r>
              <a:rPr lang="fr-FR" dirty="0" err="1"/>
              <a:t>nullaque</a:t>
            </a:r>
            <a:r>
              <a:rPr lang="fr-FR" dirty="0"/>
              <a:t> </a:t>
            </a:r>
            <a:r>
              <a:rPr lang="fr-FR" dirty="0" err="1"/>
              <a:t>ulla</a:t>
            </a:r>
            <a:r>
              <a:rPr lang="fr-FR" dirty="0"/>
              <a:t>.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Liquidum</a:t>
            </a:r>
            <a:r>
              <a:rPr lang="fr-FR" dirty="0"/>
              <a:t> </a:t>
            </a:r>
            <a:r>
              <a:rPr lang="fr-FR" dirty="0" err="1"/>
              <a:t>facientes</a:t>
            </a:r>
            <a:r>
              <a:rPr lang="fr-FR" dirty="0"/>
              <a:t>. </a:t>
            </a:r>
            <a:r>
              <a:rPr lang="fr-FR" dirty="0" err="1"/>
              <a:t>Erectos</a:t>
            </a:r>
            <a:r>
              <a:rPr lang="fr-FR" dirty="0"/>
              <a:t> </a:t>
            </a:r>
            <a:r>
              <a:rPr lang="fr-FR" dirty="0" err="1"/>
              <a:t>sectamque</a:t>
            </a:r>
            <a:r>
              <a:rPr lang="fr-FR" dirty="0"/>
              <a:t> </a:t>
            </a:r>
            <a:r>
              <a:rPr lang="fr-FR" dirty="0" err="1"/>
              <a:t>otia</a:t>
            </a:r>
            <a:r>
              <a:rPr lang="fr-FR" dirty="0"/>
              <a:t> </a:t>
            </a:r>
            <a:r>
              <a:rPr lang="fr-FR" dirty="0" err="1"/>
              <a:t>hunc</a:t>
            </a:r>
            <a:r>
              <a:rPr lang="fr-FR" dirty="0"/>
              <a:t> sine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homini</a:t>
            </a:r>
            <a:r>
              <a:rPr lang="fr-FR" dirty="0"/>
              <a:t>. </a:t>
            </a:r>
            <a:r>
              <a:rPr lang="fr-FR" dirty="0" err="1"/>
              <a:t>Praebebat</a:t>
            </a:r>
            <a:r>
              <a:rPr lang="fr-FR" dirty="0"/>
              <a:t> </a:t>
            </a:r>
            <a:r>
              <a:rPr lang="fr-FR" dirty="0" err="1"/>
              <a:t>instabilis</a:t>
            </a:r>
            <a:r>
              <a:rPr lang="fr-FR" dirty="0"/>
              <a:t> </a:t>
            </a:r>
            <a:r>
              <a:rPr lang="fr-FR" dirty="0" err="1"/>
              <a:t>pugnabant</a:t>
            </a:r>
            <a:r>
              <a:rPr lang="fr-FR" dirty="0"/>
              <a:t> </a:t>
            </a:r>
            <a:r>
              <a:rPr lang="fr-FR" dirty="0" err="1"/>
              <a:t>proximus</a:t>
            </a:r>
            <a:r>
              <a:rPr lang="fr-FR" dirty="0"/>
              <a:t> </a:t>
            </a:r>
            <a:r>
              <a:rPr lang="fr-FR" dirty="0" err="1"/>
              <a:t>minantia</a:t>
            </a:r>
            <a:r>
              <a:rPr lang="fr-FR" dirty="0"/>
              <a:t> </a:t>
            </a:r>
            <a:r>
              <a:rPr lang="fr-FR" dirty="0" err="1"/>
              <a:t>adsiduis</a:t>
            </a:r>
            <a:r>
              <a:rPr lang="fr-FR" dirty="0"/>
              <a:t> </a:t>
            </a:r>
            <a:r>
              <a:rPr lang="fr-FR" dirty="0" err="1"/>
              <a:t>inclusum</a:t>
            </a:r>
            <a:r>
              <a:rPr lang="fr-FR" dirty="0"/>
              <a:t> </a:t>
            </a:r>
            <a:r>
              <a:rPr lang="fr-FR" dirty="0" err="1"/>
              <a:t>ignea</a:t>
            </a:r>
            <a:r>
              <a:rPr lang="fr-FR" dirty="0"/>
              <a:t>? </a:t>
            </a:r>
            <a:r>
              <a:rPr lang="fr-FR" dirty="0" err="1"/>
              <a:t>Secuit</a:t>
            </a:r>
            <a:r>
              <a:rPr lang="fr-FR" dirty="0"/>
              <a:t> forma </a:t>
            </a:r>
            <a:r>
              <a:rPr lang="fr-FR" dirty="0" err="1"/>
              <a:t>subdita</a:t>
            </a:r>
            <a:r>
              <a:rPr lang="fr-FR" dirty="0"/>
              <a:t> </a:t>
            </a:r>
            <a:r>
              <a:rPr lang="fr-FR" dirty="0" err="1"/>
              <a:t>fert</a:t>
            </a:r>
            <a:r>
              <a:rPr lang="fr-FR" dirty="0"/>
              <a:t> </a:t>
            </a:r>
            <a:r>
              <a:rPr lang="fr-FR" dirty="0" err="1"/>
              <a:t>siccis</a:t>
            </a:r>
            <a:r>
              <a:rPr lang="fr-FR" dirty="0"/>
              <a:t> </a:t>
            </a:r>
            <a:r>
              <a:rPr lang="fr-FR" dirty="0" err="1"/>
              <a:t>duae</a:t>
            </a:r>
            <a:r>
              <a:rPr lang="fr-FR" dirty="0"/>
              <a:t> cura. </a:t>
            </a:r>
            <a:r>
              <a:rPr lang="fr-FR" dirty="0" err="1"/>
              <a:t>Neu</a:t>
            </a:r>
            <a:r>
              <a:rPr lang="fr-FR" dirty="0"/>
              <a:t> </a:t>
            </a:r>
            <a:r>
              <a:rPr lang="fr-FR" dirty="0" err="1"/>
              <a:t>umor</a:t>
            </a:r>
            <a:r>
              <a:rPr lang="fr-FR" dirty="0"/>
              <a:t> </a:t>
            </a:r>
            <a:r>
              <a:rPr lang="fr-FR" dirty="0" err="1"/>
              <a:t>nitidis</a:t>
            </a:r>
            <a:r>
              <a:rPr lang="fr-FR" dirty="0"/>
              <a:t>. </a:t>
            </a:r>
            <a:r>
              <a:rPr lang="fr-FR" dirty="0" err="1"/>
              <a:t>Tollere</a:t>
            </a:r>
            <a:r>
              <a:rPr lang="fr-FR" dirty="0"/>
              <a:t> erat: </a:t>
            </a:r>
            <a:r>
              <a:rPr lang="fr-FR" dirty="0" err="1"/>
              <a:t>undis</a:t>
            </a:r>
            <a:r>
              <a:rPr lang="fr-FR" dirty="0"/>
              <a:t> </a:t>
            </a:r>
            <a:r>
              <a:rPr lang="fr-FR" dirty="0" err="1"/>
              <a:t>deducite</a:t>
            </a:r>
            <a:r>
              <a:rPr lang="fr-FR" dirty="0"/>
              <a:t> </a:t>
            </a:r>
            <a:r>
              <a:rPr lang="fr-FR" dirty="0" err="1"/>
              <a:t>coeperunt</a:t>
            </a:r>
            <a:r>
              <a:rPr lang="fr-FR" dirty="0"/>
              <a:t>. </a:t>
            </a:r>
            <a:r>
              <a:rPr lang="fr-FR" dirty="0" err="1"/>
              <a:t>Innabilis</a:t>
            </a:r>
            <a:r>
              <a:rPr lang="fr-FR" dirty="0"/>
              <a:t> </a:t>
            </a:r>
            <a:r>
              <a:rPr lang="fr-FR" dirty="0" err="1"/>
              <a:t>perpetuum</a:t>
            </a:r>
            <a:r>
              <a:rPr lang="fr-FR" dirty="0"/>
              <a:t> </a:t>
            </a:r>
            <a:r>
              <a:rPr lang="fr-FR" dirty="0" err="1"/>
              <a:t>tanto</a:t>
            </a:r>
            <a:r>
              <a:rPr lang="fr-FR" dirty="0"/>
              <a:t> </a:t>
            </a:r>
            <a:r>
              <a:rPr lang="fr-FR" dirty="0" err="1"/>
              <a:t>nullo</a:t>
            </a:r>
            <a:r>
              <a:rPr lang="fr-FR" dirty="0"/>
              <a:t> </a:t>
            </a:r>
            <a:r>
              <a:rPr lang="fr-FR" dirty="0" err="1"/>
              <a:t>militis</a:t>
            </a:r>
            <a:r>
              <a:rPr lang="fr-FR" dirty="0"/>
              <a:t> </a:t>
            </a:r>
            <a:r>
              <a:rPr lang="fr-FR" dirty="0" err="1"/>
              <a:t>duas</a:t>
            </a:r>
            <a:r>
              <a:rPr lang="fr-FR" dirty="0"/>
              <a:t> </a:t>
            </a:r>
            <a:r>
              <a:rPr lang="fr-FR" dirty="0" err="1"/>
              <a:t>litora</a:t>
            </a:r>
            <a:r>
              <a:rPr lang="fr-FR" dirty="0"/>
              <a:t> </a:t>
            </a:r>
            <a:r>
              <a:rPr lang="fr-FR" dirty="0" err="1"/>
              <a:t>totidem</a:t>
            </a:r>
            <a:r>
              <a:rPr lang="fr-FR" dirty="0"/>
              <a:t> </a:t>
            </a:r>
            <a:r>
              <a:rPr lang="fr-FR" dirty="0" err="1"/>
              <a:t>undas</a:t>
            </a:r>
            <a:r>
              <a:rPr lang="fr-FR" dirty="0"/>
              <a:t>. </a:t>
            </a:r>
            <a:r>
              <a:rPr lang="fr-FR" dirty="0" err="1"/>
              <a:t>Terrarum</a:t>
            </a:r>
            <a:r>
              <a:rPr lang="fr-FR" dirty="0"/>
              <a:t> </a:t>
            </a:r>
            <a:r>
              <a:rPr lang="fr-FR" dirty="0" err="1"/>
              <a:t>nabataeaque</a:t>
            </a:r>
            <a:r>
              <a:rPr lang="fr-FR" dirty="0"/>
              <a:t>.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Tegit</a:t>
            </a:r>
            <a:r>
              <a:rPr lang="fr-FR" dirty="0"/>
              <a:t> </a:t>
            </a:r>
            <a:r>
              <a:rPr lang="fr-FR" dirty="0" err="1"/>
              <a:t>obsistitur</a:t>
            </a:r>
            <a:r>
              <a:rPr lang="fr-FR" dirty="0"/>
              <a:t> </a:t>
            </a:r>
            <a:r>
              <a:rPr lang="fr-FR" dirty="0" err="1"/>
              <a:t>pontus</a:t>
            </a:r>
            <a:r>
              <a:rPr lang="fr-FR" dirty="0"/>
              <a:t> </a:t>
            </a:r>
            <a:r>
              <a:rPr lang="fr-FR" dirty="0" err="1"/>
              <a:t>ripis</a:t>
            </a:r>
            <a:r>
              <a:rPr lang="fr-FR" dirty="0"/>
              <a:t> quod </a:t>
            </a:r>
            <a:r>
              <a:rPr lang="fr-FR" dirty="0" err="1"/>
              <a:t>agitabilis</a:t>
            </a:r>
            <a:r>
              <a:rPr lang="fr-FR" dirty="0"/>
              <a:t> </a:t>
            </a:r>
            <a:r>
              <a:rPr lang="fr-FR" dirty="0" err="1"/>
              <a:t>facientes</a:t>
            </a:r>
            <a:r>
              <a:rPr lang="fr-FR" dirty="0"/>
              <a:t> </a:t>
            </a:r>
            <a:r>
              <a:rPr lang="fr-FR" dirty="0" err="1"/>
              <a:t>mixta</a:t>
            </a:r>
            <a:r>
              <a:rPr lang="fr-FR" dirty="0"/>
              <a:t> </a:t>
            </a:r>
            <a:r>
              <a:rPr lang="fr-FR" dirty="0" err="1"/>
              <a:t>orbis</a:t>
            </a:r>
            <a:r>
              <a:rPr lang="fr-FR" dirty="0"/>
              <a:t>. </a:t>
            </a:r>
            <a:r>
              <a:rPr lang="fr-FR" dirty="0" err="1"/>
              <a:t>Caelo</a:t>
            </a:r>
            <a:r>
              <a:rPr lang="fr-FR" dirty="0"/>
              <a:t> </a:t>
            </a:r>
            <a:r>
              <a:rPr lang="fr-FR" dirty="0" err="1"/>
              <a:t>tellus</a:t>
            </a:r>
            <a:r>
              <a:rPr lang="fr-FR" dirty="0"/>
              <a:t> </a:t>
            </a:r>
            <a:r>
              <a:rPr lang="fr-FR" dirty="0" err="1"/>
              <a:t>iners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non </a:t>
            </a:r>
            <a:r>
              <a:rPr lang="fr-FR" dirty="0" err="1"/>
              <a:t>principio</a:t>
            </a:r>
            <a:r>
              <a:rPr lang="fr-FR" dirty="0"/>
              <a:t> </a:t>
            </a:r>
            <a:r>
              <a:rPr lang="fr-FR" dirty="0" err="1"/>
              <a:t>regat</a:t>
            </a:r>
            <a:r>
              <a:rPr lang="fr-FR" dirty="0"/>
              <a:t> </a:t>
            </a:r>
            <a:r>
              <a:rPr lang="fr-FR" dirty="0" err="1"/>
              <a:t>coegit</a:t>
            </a:r>
            <a:r>
              <a:rPr lang="fr-FR" dirty="0"/>
              <a:t> </a:t>
            </a:r>
            <a:r>
              <a:rPr lang="fr-FR" dirty="0" err="1"/>
              <a:t>levitate</a:t>
            </a:r>
            <a:r>
              <a:rPr lang="fr-FR" dirty="0"/>
              <a:t>. Sole </a:t>
            </a:r>
            <a:r>
              <a:rPr lang="fr-FR" dirty="0" err="1"/>
              <a:t>aera</a:t>
            </a:r>
            <a:r>
              <a:rPr lang="fr-FR" dirty="0"/>
              <a:t> </a:t>
            </a:r>
            <a:r>
              <a:rPr lang="fr-FR" dirty="0" err="1"/>
              <a:t>eodem</a:t>
            </a:r>
            <a:r>
              <a:rPr lang="fr-FR" dirty="0"/>
              <a:t> </a:t>
            </a:r>
            <a:r>
              <a:rPr lang="fr-FR" dirty="0" err="1"/>
              <a:t>deducite</a:t>
            </a:r>
            <a:r>
              <a:rPr lang="fr-FR" dirty="0"/>
              <a:t> </a:t>
            </a:r>
            <a:r>
              <a:rPr lang="fr-FR" dirty="0" err="1"/>
              <a:t>illic</a:t>
            </a:r>
            <a:r>
              <a:rPr lang="fr-FR" dirty="0"/>
              <a:t> </a:t>
            </a:r>
            <a:r>
              <a:rPr lang="fr-FR" dirty="0" err="1"/>
              <a:t>quicquam</a:t>
            </a:r>
            <a:r>
              <a:rPr lang="fr-FR" dirty="0"/>
              <a:t> prima </a:t>
            </a:r>
            <a:r>
              <a:rPr lang="fr-FR" dirty="0" err="1"/>
              <a:t>tuti</a:t>
            </a:r>
            <a:r>
              <a:rPr lang="fr-FR" dirty="0"/>
              <a:t>. </a:t>
            </a:r>
            <a:r>
              <a:rPr lang="fr-FR" dirty="0" err="1"/>
              <a:t>Totidem</a:t>
            </a:r>
            <a:r>
              <a:rPr lang="fr-FR" dirty="0"/>
              <a:t> moles </a:t>
            </a:r>
            <a:r>
              <a:rPr lang="fr-FR" dirty="0" err="1"/>
              <a:t>rerum</a:t>
            </a:r>
            <a:r>
              <a:rPr lang="fr-FR" dirty="0"/>
              <a:t> </a:t>
            </a:r>
            <a:r>
              <a:rPr lang="fr-FR" dirty="0" err="1"/>
              <a:t>partim</a:t>
            </a:r>
            <a:r>
              <a:rPr lang="fr-FR" dirty="0"/>
              <a:t>? </a:t>
            </a:r>
            <a:r>
              <a:rPr lang="fr-FR" dirty="0" err="1"/>
              <a:t>Deorum</a:t>
            </a:r>
            <a:r>
              <a:rPr lang="fr-FR" dirty="0"/>
              <a:t> </a:t>
            </a:r>
            <a:r>
              <a:rPr lang="fr-FR" dirty="0" err="1"/>
              <a:t>cesserunt</a:t>
            </a:r>
            <a:r>
              <a:rPr lang="fr-FR" dirty="0"/>
              <a:t>. Prima </a:t>
            </a:r>
            <a:r>
              <a:rPr lang="fr-FR" dirty="0" err="1"/>
              <a:t>dedit</a:t>
            </a:r>
            <a:r>
              <a:rPr lang="fr-FR" dirty="0"/>
              <a:t> </a:t>
            </a:r>
            <a:r>
              <a:rPr lang="fr-FR" dirty="0" err="1"/>
              <a:t>caelum</a:t>
            </a:r>
            <a:r>
              <a:rPr lang="fr-FR" dirty="0"/>
              <a:t> </a:t>
            </a:r>
            <a:r>
              <a:rPr lang="fr-FR" dirty="0" err="1"/>
              <a:t>ambitae</a:t>
            </a:r>
            <a:r>
              <a:rPr lang="fr-FR" dirty="0"/>
              <a:t> </a:t>
            </a:r>
            <a:r>
              <a:rPr lang="fr-FR" dirty="0" err="1"/>
              <a:t>adspirate</a:t>
            </a:r>
            <a:r>
              <a:rPr lang="fr-FR" dirty="0"/>
              <a:t>. </a:t>
            </a:r>
            <a:r>
              <a:rPr lang="fr-FR" dirty="0" err="1"/>
              <a:t>Umor</a:t>
            </a:r>
            <a:r>
              <a:rPr lang="fr-FR" dirty="0"/>
              <a:t> </a:t>
            </a:r>
            <a:r>
              <a:rPr lang="fr-FR" dirty="0" err="1"/>
              <a:t>inminet</a:t>
            </a:r>
            <a:r>
              <a:rPr lang="fr-FR" dirty="0"/>
              <a:t> </a:t>
            </a:r>
            <a:r>
              <a:rPr lang="fr-FR" dirty="0" err="1"/>
              <a:t>evolvit</a:t>
            </a:r>
            <a:r>
              <a:rPr lang="fr-FR" dirty="0"/>
              <a:t> </a:t>
            </a:r>
            <a:r>
              <a:rPr lang="fr-FR" dirty="0" err="1"/>
              <a:t>adspirate</a:t>
            </a:r>
            <a:r>
              <a:rPr lang="fr-FR" dirty="0"/>
              <a:t> </a:t>
            </a:r>
            <a:r>
              <a:rPr lang="fr-FR" dirty="0" err="1"/>
              <a:t>otia</a:t>
            </a:r>
            <a:r>
              <a:rPr lang="fr-FR" dirty="0"/>
              <a:t> </a:t>
            </a:r>
            <a:r>
              <a:rPr lang="fr-FR" dirty="0" err="1"/>
              <a:t>meis</a:t>
            </a:r>
            <a:r>
              <a:rPr lang="fr-FR" dirty="0"/>
              <a:t>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25613758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405976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42752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fr-FR" dirty="0"/>
              <a:t>Pôle carrières des Doctorants (PCD)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42752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9076FE7F-4036-4EAA-AD7C-D5206BFEFA52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Picture 2" descr="C:\Users\florent.colovray\Desktop\NOUVELLE CHARTE\MMAP\UDL Valises logos def\UDL_LOGO_version_def\UDL_logo_blanc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6359072"/>
            <a:ext cx="1220173" cy="4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2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6964"/>
            <a:ext cx="12192000" cy="681037"/>
          </a:xfrm>
          <a:prstGeom prst="rect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75733" y="365126"/>
            <a:ext cx="10515600" cy="8863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fr-FR" dirty="0"/>
              <a:t>Modifiez le titre et changez la couleur</a:t>
            </a:r>
            <a:br>
              <a:rPr lang="fr-FR" dirty="0"/>
            </a:br>
            <a:r>
              <a:rPr lang="fr-FR" dirty="0"/>
              <a:t>à la ligne inférieure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5733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dirty="0"/>
              <a:t>Pied de page automatique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951DCCD-C6E5-490A-ABBB-05F564DDACD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4" y="6237877"/>
            <a:ext cx="1449009" cy="53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baseline="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versite-lyon.fr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dum.fr/script/catalogue.pl?site=UD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versite-lyon.fr/recherche/doctorat/innovation-et-entrepreneuriat-238662.kjsp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universite-lyon.fr/recherche/doctorat/carriere-et-emplo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ite-lyon.fr/recherche/doctorat/carriere-et-emploi/observatoire-de-l-insertion-professionnelle-des-docteurs-6514.kjs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hyperlink" Target="mailto:charlotte.beaudoin@universite-lyon.fr" TargetMode="External"/><Relationship Id="rId4" Type="http://schemas.openxmlformats.org/officeDocument/2006/relationships/hyperlink" Target="https://data.enseignementsup-recherche.gouv.fr/explore/dataset/fr-esr-insertion-professionnelle-doctorat-par-discipline/information/?flg=fr-fr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mailto:sos.adum@universite-lyon.fr" TargetMode="External"/><Relationship Id="rId7" Type="http://schemas.openxmlformats.org/officeDocument/2006/relationships/hyperlink" Target="https://www.linkedin.com/groups/13640668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hyperlink" Target="mailto:c.sainte-colombe@universite-lyon.fr" TargetMode="External"/><Relationship Id="rId4" Type="http://schemas.openxmlformats.org/officeDocument/2006/relationships/hyperlink" Target="mailto:Christele.izoard@universite-lyon.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r="1587"/>
          <a:stretch/>
        </p:blipFill>
        <p:spPr>
          <a:xfrm>
            <a:off x="0" y="-1"/>
            <a:ext cx="12298017" cy="68519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2073556"/>
            <a:ext cx="5368925" cy="477837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966914" y="2146581"/>
            <a:ext cx="4852986" cy="26333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4000"/>
              </a:lnSpc>
              <a:defRPr/>
            </a:pPr>
            <a:r>
              <a:rPr lang="fr-FR" sz="3600" b="1" cap="all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SERVICE DES ÉTUDES DOCTORALES</a:t>
            </a:r>
          </a:p>
          <a:p>
            <a:pPr lvl="0">
              <a:defRPr/>
            </a:pPr>
            <a:r>
              <a:rPr lang="fr-FR" sz="20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L’Université de Lyon vous accompagne tout au long de votre doctorat et facilite votre évolution professionnelle</a:t>
            </a:r>
            <a:endParaRPr lang="fr-FR" sz="2000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66913" y="4889026"/>
            <a:ext cx="2576512" cy="5706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000"/>
              </a:lnSpc>
              <a:defRPr/>
            </a:pPr>
            <a:r>
              <a:rPr lang="fr-FR" sz="28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2023 </a:t>
            </a:r>
            <a:endParaRPr lang="fr-FR" sz="2800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Picture 2" descr="C:\Users\florent.colovray\Desktop\NOUVELLE CHARTE\MMAP\UDL Valises logos def\UDL_LOGO_version_def\UDL_logo_blanc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83" y="5555389"/>
            <a:ext cx="2219326" cy="1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66914" y="4779202"/>
            <a:ext cx="54768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642799" y="5872164"/>
            <a:ext cx="307777" cy="9212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Source : </a:t>
            </a:r>
            <a:r>
              <a:rPr lang="fr-FR" sz="800" dirty="0" err="1">
                <a:solidFill>
                  <a:schemeClr val="bg1"/>
                </a:solidFill>
              </a:rPr>
              <a:t>Unsplash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48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5800" y="365125"/>
            <a:ext cx="7886700" cy="443198"/>
          </a:xfrm>
        </p:spPr>
        <p:txBody>
          <a:bodyPr/>
          <a:lstStyle/>
          <a:p>
            <a:r>
              <a:rPr lang="fr-FR" altLang="fr-FR" dirty="0"/>
              <a:t>Formation doctorale transversale 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55801" y="1472879"/>
            <a:ext cx="8378825" cy="170443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/>
              <a:t>Un programme de près de </a:t>
            </a:r>
            <a:r>
              <a:rPr lang="fr-FR" altLang="fr-FR" b="1" dirty="0">
                <a:solidFill>
                  <a:schemeClr val="bg2"/>
                </a:solidFill>
              </a:rPr>
              <a:t>100 modules </a:t>
            </a:r>
            <a:r>
              <a:rPr lang="fr-FR" altLang="fr-FR" dirty="0"/>
              <a:t>différents soit 2 250 heures</a:t>
            </a:r>
            <a:br>
              <a:rPr lang="fr-FR" altLang="fr-FR" dirty="0"/>
            </a:br>
            <a:endParaRPr lang="fr-FR" altLang="fr-FR" dirty="0"/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/>
              <a:t>Ouvert à toutes les disciplines scientifiques</a:t>
            </a:r>
            <a:br>
              <a:rPr lang="fr-FR" altLang="fr-FR" dirty="0"/>
            </a:br>
            <a:endParaRPr lang="fr-FR" altLang="fr-FR" dirty="0"/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/>
              <a:t>Catalogue en ligne sur ADUM et sur </a:t>
            </a:r>
            <a:r>
              <a:rPr lang="fr-FR" altLang="fr-FR" b="1" dirty="0">
                <a:solidFill>
                  <a:schemeClr val="bg2"/>
                </a:solidFill>
                <a:hlinkClick r:id="rId2"/>
              </a:rPr>
              <a:t>www.universite-lyon.fr</a:t>
            </a:r>
            <a:endParaRPr lang="fr-FR" altLang="fr-FR" b="1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Clr>
                <a:schemeClr val="bg2"/>
              </a:buClr>
              <a:defRPr/>
            </a:pPr>
            <a:endParaRPr lang="fr-FR" altLang="fr-FR" b="1" dirty="0">
              <a:solidFill>
                <a:schemeClr val="bg2"/>
              </a:solidFill>
            </a:endParaRP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/>
              <a:t>Une FAQ est mise à jour régulièrement</a:t>
            </a:r>
          </a:p>
          <a:p>
            <a:pPr>
              <a:spcBef>
                <a:spcPct val="0"/>
              </a:spcBef>
              <a:buClr>
                <a:schemeClr val="bg2"/>
              </a:buClr>
              <a:defRPr/>
            </a:pPr>
            <a:endParaRPr lang="fr-FR" altLang="fr-FR" sz="2400" dirty="0">
              <a:solidFill>
                <a:schemeClr val="bg2"/>
              </a:solidFill>
            </a:endParaRP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2400" b="1" dirty="0"/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2400" b="1" dirty="0"/>
          </a:p>
          <a:p>
            <a:pPr>
              <a:spcBef>
                <a:spcPct val="0"/>
              </a:spcBef>
              <a:buClr>
                <a:schemeClr val="bg2"/>
              </a:buClr>
              <a:defRPr/>
            </a:pPr>
            <a:endParaRPr lang="fr-FR" altLang="fr-FR" sz="2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10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C3AE87-6459-40BF-BADB-DD7CA3017F67}"/>
              </a:ext>
            </a:extLst>
          </p:cNvPr>
          <p:cNvSpPr txBox="1"/>
          <p:nvPr/>
        </p:nvSpPr>
        <p:spPr>
          <a:xfrm>
            <a:off x="2597020" y="3343271"/>
            <a:ext cx="66154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F0"/>
                </a:solidFill>
              </a:rPr>
              <a:t>7</a:t>
            </a:r>
            <a:r>
              <a:rPr lang="fr-FR" sz="2000" b="1" dirty="0"/>
              <a:t> domaines de formation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Accompagnement à la thèse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Aide à l’évolution professionnelle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Communication et médiation scientifique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Enseignement supérieur, recherche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Ethique et intégrité scientifique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Innovation, entreprise et entrepreneuriat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Soft-</a:t>
            </a:r>
            <a:r>
              <a:rPr lang="fr-FR" sz="2000" dirty="0" err="1"/>
              <a:t>skills</a:t>
            </a:r>
            <a:r>
              <a:rPr lang="fr-FR" sz="2000" dirty="0"/>
              <a:t> et compétences transverses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97BC2141-A936-41F1-80E7-2BB7D196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549361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5800" y="365125"/>
            <a:ext cx="7886700" cy="1274195"/>
          </a:xfrm>
        </p:spPr>
        <p:txBody>
          <a:bodyPr/>
          <a:lstStyle/>
          <a:p>
            <a:r>
              <a:rPr lang="fr-FR" altLang="fr-FR" dirty="0"/>
              <a:t>Formation doctorale transversale </a:t>
            </a:r>
            <a:br>
              <a:rPr lang="fr-FR" altLang="fr-FR" dirty="0"/>
            </a:br>
            <a:r>
              <a:rPr lang="fr-FR" altLang="fr-FR" sz="2800" i="1" dirty="0">
                <a:solidFill>
                  <a:schemeClr val="accent1"/>
                </a:solidFill>
              </a:rPr>
              <a:t>s’inscrire</a:t>
            </a:r>
            <a:endParaRPr lang="fr-FR" i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6288" y="1860251"/>
            <a:ext cx="11525870" cy="621692"/>
          </a:xfrm>
        </p:spPr>
        <p:txBody>
          <a:bodyPr>
            <a:normAutofit fontScale="92500"/>
          </a:bodyPr>
          <a:lstStyle/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sz="1800" dirty="0">
                <a:cs typeface="Roboto" panose="02000000000000000000" pitchFamily="2" charset="0"/>
              </a:rPr>
              <a:t>Si votre inscription est entièrement validée sur ADUM, depuis votre espace personnel, vous cliquez sur « </a:t>
            </a:r>
            <a:r>
              <a:rPr lang="fr-FR" altLang="fr-FR" sz="1800" b="1" dirty="0">
                <a:cs typeface="Roboto" panose="02000000000000000000" pitchFamily="2" charset="0"/>
              </a:rPr>
              <a:t>catalogue</a:t>
            </a:r>
            <a:r>
              <a:rPr lang="fr-FR" altLang="fr-FR" sz="1800" dirty="0">
                <a:cs typeface="Roboto" panose="02000000000000000000" pitchFamily="2" charset="0"/>
              </a:rPr>
              <a:t> »  et vous cherchez la formation qui vous intéresse. Vous cliquez ensuite sur </a:t>
            </a:r>
            <a:r>
              <a:rPr lang="fr-FR" altLang="fr-FR" sz="1800" dirty="0">
                <a:solidFill>
                  <a:schemeClr val="bg2"/>
                </a:solidFill>
                <a:cs typeface="Roboto" panose="02000000000000000000" pitchFamily="2" charset="0"/>
              </a:rPr>
              <a:t>« inscription au cours ».</a:t>
            </a: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1800" b="1" dirty="0">
              <a:solidFill>
                <a:schemeClr val="bg2"/>
              </a:solidFill>
              <a:cs typeface="Roboto" panose="02000000000000000000" pitchFamily="2" charset="0"/>
            </a:endParaRP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2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11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97BC2141-A936-41F1-80E7-2BB7D196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A08666-4A0B-B918-0D04-835402764DE0}"/>
              </a:ext>
            </a:extLst>
          </p:cNvPr>
          <p:cNvSpPr txBox="1"/>
          <p:nvPr/>
        </p:nvSpPr>
        <p:spPr>
          <a:xfrm>
            <a:off x="274244" y="4551917"/>
            <a:ext cx="11525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1800" dirty="0">
              <a:cs typeface="Roboto" panose="02000000000000000000" pitchFamily="2" charset="0"/>
            </a:endParaRP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sz="1800" dirty="0">
                <a:cs typeface="Roboto" panose="02000000000000000000" pitchFamily="2" charset="0"/>
              </a:rPr>
              <a:t>(jusqu’en janvier 2024) Si votre inscription n’est pas encore entièrement validée sur ADUM, cliquez sur le </a:t>
            </a:r>
            <a:r>
              <a:rPr lang="fr-FR" altLang="fr-FR" sz="1800" dirty="0">
                <a:cs typeface="Roboto" panose="02000000000000000000" pitchFamily="2" charset="0"/>
                <a:hlinkClick r:id="rId2"/>
              </a:rPr>
              <a:t>catalogue public </a:t>
            </a:r>
            <a:r>
              <a:rPr lang="fr-FR" altLang="fr-FR" sz="1800" dirty="0">
                <a:cs typeface="Roboto" panose="02000000000000000000" pitchFamily="2" charset="0"/>
              </a:rPr>
              <a:t>et</a:t>
            </a:r>
            <a:r>
              <a:rPr lang="fr-FR" altLang="fr-FR" sz="1800" b="1" dirty="0">
                <a:solidFill>
                  <a:schemeClr val="bg2"/>
                </a:solidFill>
                <a:cs typeface="Roboto" panose="02000000000000000000" pitchFamily="2" charset="0"/>
              </a:rPr>
              <a:t> </a:t>
            </a:r>
            <a:r>
              <a:rPr lang="fr-FR" altLang="fr-FR" sz="1800" dirty="0">
                <a:cs typeface="Roboto" panose="02000000000000000000" pitchFamily="2" charset="0"/>
              </a:rPr>
              <a:t>vous cherchez la formation qui vous intéresse.</a:t>
            </a: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1800" dirty="0">
              <a:cs typeface="Roboto" panose="02000000000000000000" pitchFamily="2" charset="0"/>
            </a:endParaRPr>
          </a:p>
          <a:p>
            <a:pPr>
              <a:spcBef>
                <a:spcPct val="0"/>
              </a:spcBef>
              <a:buClr>
                <a:schemeClr val="bg2"/>
              </a:buClr>
              <a:defRPr/>
            </a:pPr>
            <a:r>
              <a:rPr lang="fr-FR" altLang="fr-FR" sz="1800" dirty="0">
                <a:solidFill>
                  <a:schemeClr val="bg2"/>
                </a:solidFill>
                <a:cs typeface="Roboto" panose="02000000000000000000" pitchFamily="2" charset="0"/>
              </a:rPr>
              <a:t>			</a:t>
            </a:r>
            <a:r>
              <a:rPr lang="fr-FR" altLang="fr-FR" sz="1800" dirty="0">
                <a:cs typeface="Roboto" panose="02000000000000000000" pitchFamily="2" charset="0"/>
              </a:rPr>
              <a:t>Vous cliquez ensuite sur le champ : </a:t>
            </a:r>
            <a:r>
              <a:rPr lang="fr-FR" altLang="fr-FR" sz="1800" dirty="0">
                <a:solidFill>
                  <a:schemeClr val="bg2"/>
                </a:solidFill>
                <a:cs typeface="Roboto" panose="02000000000000000000" pitchFamily="2" charset="0"/>
              </a:rPr>
              <a:t>« Site web : lien sondage »</a:t>
            </a:r>
          </a:p>
          <a:p>
            <a:endParaRPr lang="fr-FR" dirty="0"/>
          </a:p>
        </p:txBody>
      </p:sp>
      <p:pic>
        <p:nvPicPr>
          <p:cNvPr id="11" name="Image 10" descr="Une image contenant texte, capture d’écran, logiciel, Police&#10;&#10;Description générée automatiquement">
            <a:extLst>
              <a:ext uri="{FF2B5EF4-FFF2-40B4-BE49-F238E27FC236}">
                <a16:creationId xmlns:a16="http://schemas.microsoft.com/office/drawing/2014/main" id="{C5F85EF7-F7B9-511E-2653-3672349C0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83" y="2518305"/>
            <a:ext cx="7570433" cy="18552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EDA534-B79E-595E-AD23-4874ADD44456}"/>
              </a:ext>
            </a:extLst>
          </p:cNvPr>
          <p:cNvSpPr/>
          <p:nvPr/>
        </p:nvSpPr>
        <p:spPr>
          <a:xfrm>
            <a:off x="7208812" y="3451072"/>
            <a:ext cx="574766" cy="16546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BCF8ECE-0825-6F89-E017-A22FFC0CF98F}"/>
              </a:ext>
            </a:extLst>
          </p:cNvPr>
          <p:cNvCxnSpPr/>
          <p:nvPr/>
        </p:nvCxnSpPr>
        <p:spPr>
          <a:xfrm>
            <a:off x="6637009" y="3525722"/>
            <a:ext cx="4963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803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9FAE4F3-DF81-418C-B6A8-99E6FB3C4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55" y="2096654"/>
            <a:ext cx="5443777" cy="30638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5800" y="365125"/>
            <a:ext cx="7886700" cy="1274195"/>
          </a:xfrm>
        </p:spPr>
        <p:txBody>
          <a:bodyPr/>
          <a:lstStyle/>
          <a:p>
            <a:r>
              <a:rPr lang="fr-FR" altLang="fr-FR" dirty="0"/>
              <a:t>Formation doctorale transversale </a:t>
            </a:r>
            <a:br>
              <a:rPr lang="fr-FR" altLang="fr-FR" dirty="0"/>
            </a:br>
            <a:r>
              <a:rPr lang="fr-FR" altLang="fr-FR" sz="2800" i="1" dirty="0">
                <a:solidFill>
                  <a:schemeClr val="accent1"/>
                </a:solidFill>
              </a:rPr>
              <a:t>VALIDER UN MOOC</a:t>
            </a:r>
            <a:endParaRPr lang="fr-FR" i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6288" y="1860251"/>
            <a:ext cx="11525870" cy="621692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sz="1800" dirty="0">
                <a:cs typeface="Roboto" panose="02000000000000000000" pitchFamily="2" charset="0"/>
              </a:rPr>
              <a:t> Lorsque vous avez suivi un </a:t>
            </a:r>
            <a:r>
              <a:rPr lang="fr-FR" altLang="fr-FR" sz="1800" dirty="0" err="1">
                <a:cs typeface="Roboto" panose="02000000000000000000" pitchFamily="2" charset="0"/>
              </a:rPr>
              <a:t>Mooc</a:t>
            </a:r>
            <a:r>
              <a:rPr lang="fr-FR" altLang="fr-FR" sz="1800" dirty="0">
                <a:cs typeface="Roboto" panose="02000000000000000000" pitchFamily="2" charset="0"/>
              </a:rPr>
              <a:t> et obtenu votre attestation de réussite, vous pouvez demander une validation des heures effectuées. </a:t>
            </a:r>
            <a:endParaRPr lang="fr-FR" altLang="fr-FR" sz="1800" b="1" dirty="0">
              <a:solidFill>
                <a:schemeClr val="bg2"/>
              </a:solidFill>
              <a:cs typeface="Roboto" panose="02000000000000000000" pitchFamily="2" charset="0"/>
            </a:endParaRP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2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12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97BC2141-A936-41F1-80E7-2BB7D196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A08666-4A0B-B918-0D04-835402764DE0}"/>
              </a:ext>
            </a:extLst>
          </p:cNvPr>
          <p:cNvSpPr txBox="1"/>
          <p:nvPr/>
        </p:nvSpPr>
        <p:spPr>
          <a:xfrm>
            <a:off x="274244" y="4551917"/>
            <a:ext cx="11525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1800" dirty="0">
              <a:cs typeface="Roboto" panose="02000000000000000000" pitchFamily="2" charset="0"/>
            </a:endParaRP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>
                <a:cs typeface="Roboto" panose="02000000000000000000" pitchFamily="2" charset="0"/>
              </a:rPr>
              <a:t>Inscrivez-vous au module dédié au </a:t>
            </a:r>
            <a:r>
              <a:rPr lang="fr-FR" altLang="fr-FR" dirty="0" err="1">
                <a:cs typeface="Roboto" panose="02000000000000000000" pitchFamily="2" charset="0"/>
              </a:rPr>
              <a:t>Mooc</a:t>
            </a:r>
            <a:r>
              <a:rPr lang="fr-FR" altLang="fr-FR" dirty="0">
                <a:cs typeface="Roboto" panose="02000000000000000000" pitchFamily="2" charset="0"/>
              </a:rPr>
              <a:t> sur ADUM.</a:t>
            </a: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>
                <a:cs typeface="Roboto" panose="02000000000000000000" pitchFamily="2" charset="0"/>
              </a:rPr>
              <a:t>Une fois l’inscription validée, allez sur votre espace personnel ADUM, rubrique </a:t>
            </a:r>
            <a:r>
              <a:rPr lang="fr-FR" altLang="fr-FR" dirty="0">
                <a:solidFill>
                  <a:schemeClr val="bg2"/>
                </a:solidFill>
                <a:cs typeface="Roboto" panose="02000000000000000000" pitchFamily="2" charset="0"/>
              </a:rPr>
              <a:t>« Formations » </a:t>
            </a:r>
            <a:r>
              <a:rPr lang="fr-FR" altLang="fr-FR" dirty="0">
                <a:cs typeface="Roboto" panose="02000000000000000000" pitchFamily="2" charset="0"/>
              </a:rPr>
              <a:t>ligne </a:t>
            </a:r>
            <a:r>
              <a:rPr lang="fr-FR" altLang="fr-FR" dirty="0">
                <a:solidFill>
                  <a:schemeClr val="bg2"/>
                </a:solidFill>
                <a:cs typeface="Roboto" panose="02000000000000000000" pitchFamily="2" charset="0"/>
              </a:rPr>
              <a:t>« Attestation de suivi MOOC (cours en ligne) à déposer »</a:t>
            </a:r>
            <a:r>
              <a:rPr lang="fr-FR" altLang="fr-FR" dirty="0">
                <a:cs typeface="Roboto" panose="02000000000000000000" pitchFamily="2" charset="0"/>
              </a:rPr>
              <a:t>.</a:t>
            </a: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>
                <a:cs typeface="Roboto" panose="02000000000000000000" pitchFamily="2" charset="0"/>
              </a:rPr>
              <a:t>Déposez l'attestation de suivi du MOOC au format PDF, PNG ou JPG.</a:t>
            </a:r>
            <a:endParaRPr lang="fr-FR" altLang="fr-FR" sz="1800" dirty="0">
              <a:cs typeface="Roboto" panose="02000000000000000000" pitchFamily="2" charset="0"/>
            </a:endParaRPr>
          </a:p>
          <a:p>
            <a:pPr>
              <a:spcBef>
                <a:spcPct val="0"/>
              </a:spcBef>
              <a:buClr>
                <a:schemeClr val="bg2"/>
              </a:buClr>
              <a:defRPr/>
            </a:pPr>
            <a:r>
              <a:rPr lang="fr-FR" altLang="fr-FR" sz="1800" dirty="0">
                <a:solidFill>
                  <a:schemeClr val="bg2"/>
                </a:solidFill>
                <a:cs typeface="Roboto" panose="02000000000000000000" pitchFamily="2" charset="0"/>
              </a:rPr>
              <a:t>		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115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3F5D5DD-FA06-4AB6-9805-DDC1806C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38" y="2490988"/>
            <a:ext cx="4720362" cy="3429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5800" y="365125"/>
            <a:ext cx="7886700" cy="1274195"/>
          </a:xfrm>
        </p:spPr>
        <p:txBody>
          <a:bodyPr/>
          <a:lstStyle/>
          <a:p>
            <a:r>
              <a:rPr lang="fr-FR" altLang="fr-FR" dirty="0"/>
              <a:t>Formation doctorale transversale </a:t>
            </a:r>
            <a:br>
              <a:rPr lang="fr-FR" altLang="fr-FR" dirty="0"/>
            </a:br>
            <a:r>
              <a:rPr lang="fr-FR" altLang="fr-FR" sz="2800" i="1" dirty="0">
                <a:solidFill>
                  <a:schemeClr val="accent1"/>
                </a:solidFill>
              </a:rPr>
              <a:t>Les groupes de co-développement</a:t>
            </a:r>
            <a:endParaRPr lang="fr-FR" i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6288" y="2103827"/>
            <a:ext cx="11525870" cy="621692"/>
          </a:xfrm>
        </p:spPr>
        <p:txBody>
          <a:bodyPr>
            <a:normAutofit/>
          </a:bodyPr>
          <a:lstStyle/>
          <a:p>
            <a:r>
              <a:rPr lang="fr-FR" dirty="0"/>
              <a:t>2 groupes de co-développement mensuels à partir de janvier 2024.</a:t>
            </a: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2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13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97BC2141-A936-41F1-80E7-2BB7D196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A08666-4A0B-B918-0D04-835402764DE0}"/>
              </a:ext>
            </a:extLst>
          </p:cNvPr>
          <p:cNvSpPr txBox="1"/>
          <p:nvPr/>
        </p:nvSpPr>
        <p:spPr>
          <a:xfrm>
            <a:off x="416288" y="2626983"/>
            <a:ext cx="11525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sz="1800" dirty="0">
              <a:cs typeface="Roboto" panose="02000000000000000000" pitchFamily="2" charset="0"/>
            </a:endParaRPr>
          </a:p>
          <a:p>
            <a:r>
              <a:rPr lang="fr-FR" b="1" dirty="0"/>
              <a:t>T-CT2-4 / Groupe « bien-vivre sa thèse » : </a:t>
            </a:r>
            <a:r>
              <a:rPr lang="fr-FR" b="1" u="sng" dirty="0"/>
              <a:t>10 places</a:t>
            </a:r>
          </a:p>
          <a:p>
            <a:r>
              <a:rPr lang="fr-FR" dirty="0"/>
              <a:t>		5 séances, à partir du 15 janvier 2024</a:t>
            </a:r>
          </a:p>
          <a:p>
            <a:endParaRPr lang="fr-FR" dirty="0"/>
          </a:p>
          <a:p>
            <a:r>
              <a:rPr lang="fr-FR" b="1" dirty="0"/>
              <a:t>T-CT2-5 / Groupe « doctorat et situation de handicap » : </a:t>
            </a:r>
            <a:r>
              <a:rPr lang="fr-FR" b="1" u="sng" dirty="0"/>
              <a:t>8 places </a:t>
            </a:r>
          </a:p>
          <a:p>
            <a:r>
              <a:rPr lang="fr-FR" b="1" dirty="0"/>
              <a:t>		</a:t>
            </a:r>
            <a:r>
              <a:rPr lang="fr-FR" dirty="0"/>
              <a:t>4 séances, à partir du 16 janvier 2024</a:t>
            </a:r>
            <a:r>
              <a:rPr lang="fr-FR" altLang="fr-FR" sz="1800" dirty="0">
                <a:solidFill>
                  <a:schemeClr val="bg2"/>
                </a:solidFill>
                <a:cs typeface="Roboto" panose="02000000000000000000" pitchFamily="2" charset="0"/>
              </a:rPr>
              <a:t>		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03F9CA-8F7C-4DC7-96A4-5200E8DA94F7}"/>
              </a:ext>
            </a:extLst>
          </p:cNvPr>
          <p:cNvSpPr/>
          <p:nvPr/>
        </p:nvSpPr>
        <p:spPr>
          <a:xfrm>
            <a:off x="416288" y="4826864"/>
            <a:ext cx="6481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>
                <a:cs typeface="Roboto" panose="02000000000000000000" pitchFamily="2" charset="0"/>
              </a:rPr>
              <a:t>Inscriptions ouvertes sur ADUM</a:t>
            </a:r>
          </a:p>
          <a:p>
            <a:pPr>
              <a:spcBef>
                <a:spcPct val="0"/>
              </a:spcBef>
              <a:buClr>
                <a:schemeClr val="bg2"/>
              </a:buClr>
              <a:defRPr/>
            </a:pPr>
            <a:r>
              <a:rPr lang="fr-FR" altLang="fr-FR" dirty="0">
                <a:cs typeface="Roboto" panose="02000000000000000000" pitchFamily="2" charset="0"/>
              </a:rPr>
              <a:t>	Domaine « </a:t>
            </a:r>
            <a:r>
              <a:rPr lang="fr-FR" dirty="0"/>
              <a:t>Soft-</a:t>
            </a:r>
            <a:r>
              <a:rPr lang="fr-FR" dirty="0" err="1"/>
              <a:t>skills</a:t>
            </a:r>
            <a:r>
              <a:rPr lang="fr-FR" dirty="0"/>
              <a:t> et compétences transverses »</a:t>
            </a:r>
            <a:r>
              <a:rPr lang="fr-FR" altLang="fr-FR" dirty="0">
                <a:cs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48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040" y="165378"/>
            <a:ext cx="2641335" cy="59939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sz="2800" b="1" cap="all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pour…</a:t>
            </a:r>
          </a:p>
          <a:p>
            <a:endParaRPr lang="fr-FR" sz="1100" b="1" cap="all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Vivre une expérience professionnelle forte en condition réelle </a:t>
            </a:r>
          </a:p>
          <a:p>
            <a:endParaRPr lang="fr-FR" sz="1050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Diversifier Mon portefeuille de compétences</a:t>
            </a:r>
          </a:p>
          <a:p>
            <a:endParaRPr lang="fr-FR" sz="1200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booster ma capacité à travailler en équipe et en mode projet court terme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800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Développer mon réseau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24346" y="360709"/>
            <a:ext cx="5625940" cy="485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2. DES DÉFIS ENTREPRISES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10834" b="7862"/>
          <a:stretch/>
        </p:blipFill>
        <p:spPr>
          <a:xfrm>
            <a:off x="4021735" y="846611"/>
            <a:ext cx="7454648" cy="561347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357445" y="5895740"/>
            <a:ext cx="307777" cy="9212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Source : Unsplash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52168" y="390427"/>
            <a:ext cx="8458632" cy="440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3 PROGRAMMES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15</a:t>
            </a:fld>
            <a:endParaRPr lang="fr-FR" dirty="0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664686310"/>
              </p:ext>
            </p:extLst>
          </p:nvPr>
        </p:nvGraphicFramePr>
        <p:xfrm>
          <a:off x="2755198" y="428576"/>
          <a:ext cx="8035047" cy="575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755198" y="3757349"/>
            <a:ext cx="1797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latin typeface="Roboto" panose="020B0604020202020204" charset="0"/>
                <a:ea typeface="Roboto" panose="020B0604020202020204" charset="0"/>
              </a:rPr>
              <a:t>Winterschool</a:t>
            </a:r>
            <a:endParaRPr lang="fr-FR" sz="1600" b="1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79704" y="5262453"/>
            <a:ext cx="2978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Roboto" panose="020B0604020202020204" charset="0"/>
                <a:ea typeface="Roboto" panose="020B0604020202020204" charset="0"/>
              </a:rPr>
              <a:t>Les doctoriales</a:t>
            </a:r>
            <a:endParaRPr lang="fr-FR" sz="1600" b="1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689581-F2B5-420F-A6BD-38BA71A68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19" y="1289097"/>
            <a:ext cx="1037131" cy="11242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A2E7F8-12EA-4236-AD09-CEE1E0E1B7B7}"/>
              </a:ext>
            </a:extLst>
          </p:cNvPr>
          <p:cNvSpPr txBox="1"/>
          <p:nvPr/>
        </p:nvSpPr>
        <p:spPr>
          <a:xfrm>
            <a:off x="8326017" y="923731"/>
            <a:ext cx="1959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Les Managériales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9E97DC85-A187-4554-BEF5-6BC99E4B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39EB187-F218-4FDA-9BCA-8908DC0285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44" y="3757349"/>
            <a:ext cx="1755598" cy="19100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A4F2E70-B0C9-4126-BA23-5D08723A70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70" y="2674840"/>
            <a:ext cx="1059444" cy="150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6878C96-6817-460D-9401-7E7490C9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>
                <a:solidFill>
                  <a:srgbClr val="FFFFFF"/>
                </a:solidFill>
              </a:rPr>
              <a:pPr/>
              <a:t>16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B976B5-E6F4-4238-8CF2-10F78099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</a:rPr>
              <a:t>Service des Etudes Doctorales (SED)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A79883-7E05-43B0-9A8D-A027B50A78ED}"/>
              </a:ext>
            </a:extLst>
          </p:cNvPr>
          <p:cNvSpPr txBox="1"/>
          <p:nvPr/>
        </p:nvSpPr>
        <p:spPr>
          <a:xfrm>
            <a:off x="688982" y="297252"/>
            <a:ext cx="8458632" cy="440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3200" b="1" dirty="0">
                <a:solidFill>
                  <a:srgbClr val="0098D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LES MANAGERIALES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C02932-033F-436A-9D21-A58038B3258A}"/>
              </a:ext>
            </a:extLst>
          </p:cNvPr>
          <p:cNvSpPr txBox="1"/>
          <p:nvPr/>
        </p:nvSpPr>
        <p:spPr>
          <a:xfrm>
            <a:off x="582630" y="1976726"/>
            <a:ext cx="73727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Roboto"/>
              </a:rPr>
              <a:t>Formation par l’action sur le management d’équipe : les postures et les pratiques du managers.</a:t>
            </a:r>
          </a:p>
          <a:p>
            <a:endParaRPr lang="fr-FR" dirty="0">
              <a:solidFill>
                <a:prstClr val="black"/>
              </a:solidFill>
              <a:latin typeface="Roboto"/>
            </a:endParaRPr>
          </a:p>
          <a:p>
            <a:r>
              <a:rPr lang="fr-FR" dirty="0">
                <a:solidFill>
                  <a:prstClr val="black"/>
                </a:solidFill>
                <a:latin typeface="Roboto"/>
              </a:rPr>
              <a:t>Sur la base de problématiques réelles d’entreprises partenaire, la formation se propose de décrypter les méthodes et les outils du management.</a:t>
            </a:r>
          </a:p>
          <a:p>
            <a:endParaRPr lang="fr-FR" dirty="0">
              <a:solidFill>
                <a:prstClr val="black"/>
              </a:solidFill>
              <a:latin typeface="Roboto"/>
            </a:endParaRPr>
          </a:p>
          <a:p>
            <a:r>
              <a:rPr lang="fr-FR" dirty="0">
                <a:solidFill>
                  <a:prstClr val="black"/>
                </a:solidFill>
                <a:latin typeface="Roboto"/>
              </a:rPr>
              <a:t>Travail en équipe pluridisciplinaire</a:t>
            </a:r>
          </a:p>
          <a:p>
            <a:endParaRPr lang="fr-FR" dirty="0">
              <a:solidFill>
                <a:prstClr val="black"/>
              </a:solidFill>
              <a:latin typeface="Roboto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040BE7-2A1D-4894-8563-251DE2D6C1DB}"/>
              </a:ext>
            </a:extLst>
          </p:cNvPr>
          <p:cNvSpPr txBox="1"/>
          <p:nvPr/>
        </p:nvSpPr>
        <p:spPr>
          <a:xfrm>
            <a:off x="688982" y="755599"/>
            <a:ext cx="479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988F86"/>
                </a:solidFill>
                <a:latin typeface="Roboto"/>
              </a:rPr>
              <a:t>7, 8, 9, 14 AM, 21 AM novembre 2023 dans un espace de coworking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F2A4C4-30B0-42AD-B17D-7A7FA7273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678" y="234413"/>
            <a:ext cx="1776123" cy="19253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B6A7E6-34B5-4684-9555-ACCF95B4E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39" y="2675191"/>
            <a:ext cx="1776122" cy="13872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F71746-F69C-45E1-9874-E70847A09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10" y="4577858"/>
            <a:ext cx="2911151" cy="14747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EA9411-3510-4010-AAC5-D6E0E7D125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8298" y="3734650"/>
            <a:ext cx="2812890" cy="13311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1178A76-2552-D750-4372-6347A039F143}"/>
              </a:ext>
            </a:extLst>
          </p:cNvPr>
          <p:cNvSpPr/>
          <p:nvPr/>
        </p:nvSpPr>
        <p:spPr>
          <a:xfrm>
            <a:off x="914399" y="4598427"/>
            <a:ext cx="1468073" cy="13663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98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C0267E-1923-4245-0BEE-0EA9E258BD14}"/>
              </a:ext>
            </a:extLst>
          </p:cNvPr>
          <p:cNvSpPr txBox="1"/>
          <p:nvPr/>
        </p:nvSpPr>
        <p:spPr>
          <a:xfrm>
            <a:off x="780176" y="4786624"/>
            <a:ext cx="1728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8DB"/>
                </a:solidFill>
              </a:rPr>
              <a:t>25 h</a:t>
            </a:r>
            <a:r>
              <a:rPr lang="fr-FR" dirty="0">
                <a:solidFill>
                  <a:srgbClr val="0098DB"/>
                </a:solidFill>
              </a:rPr>
              <a:t> </a:t>
            </a:r>
            <a:r>
              <a:rPr lang="fr-FR" dirty="0"/>
              <a:t>de formation transversale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62FB4B4-D962-9151-E1FF-1B79EF28F9CE}"/>
              </a:ext>
            </a:extLst>
          </p:cNvPr>
          <p:cNvSpPr txBox="1">
            <a:spLocks/>
          </p:cNvSpPr>
          <p:nvPr/>
        </p:nvSpPr>
        <p:spPr>
          <a:xfrm>
            <a:off x="48430" y="1499522"/>
            <a:ext cx="7980340" cy="44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b="1" dirty="0">
                <a:solidFill>
                  <a:prstClr val="black"/>
                </a:solidFill>
                <a:latin typeface="Roboto"/>
              </a:rPr>
              <a:t> Challenger ses pratiques managériales</a:t>
            </a:r>
            <a:endParaRPr lang="fr-FR" altLang="fr-FR" dirty="0">
              <a:solidFill>
                <a:prstClr val="black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15179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0F62F62E-7392-9CBC-660C-28D260A0DF79}"/>
              </a:ext>
            </a:extLst>
          </p:cNvPr>
          <p:cNvSpPr/>
          <p:nvPr/>
        </p:nvSpPr>
        <p:spPr>
          <a:xfrm>
            <a:off x="8130624" y="4785669"/>
            <a:ext cx="1468073" cy="13663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98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63603" y="2107173"/>
            <a:ext cx="532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dirty="0">
                <a:latin typeface="Roboto" panose="020B0604020202020204" charset="0"/>
                <a:ea typeface="Roboto" panose="020B0604020202020204" charset="0"/>
              </a:rPr>
              <a:t>Favoriser le rapprochement des doctorants et les organisations socio-économiques du territoire.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13107" y="340143"/>
            <a:ext cx="8458632" cy="440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3200" b="1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LES DOCTORIALES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991990" y="857250"/>
            <a:ext cx="343768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Vivez une </a:t>
            </a:r>
            <a:r>
              <a:rPr lang="fr-FR" sz="1600" b="1" dirty="0">
                <a:latin typeface="Roboto" panose="020B0604020202020204" charset="0"/>
                <a:ea typeface="Roboto" panose="020B0604020202020204" charset="0"/>
              </a:rPr>
              <a:t>formation-action</a:t>
            </a: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 de trois jours impliquant des équipes de doctorants pluridisciplinaires.  </a:t>
            </a:r>
          </a:p>
          <a:p>
            <a:pPr fontAlgn="base"/>
            <a:endParaRPr lang="fr-FR" sz="1400" dirty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Mettez à profit vos </a:t>
            </a:r>
            <a:r>
              <a:rPr lang="fr-FR" sz="1600" b="1" dirty="0">
                <a:latin typeface="Roboto" panose="020B0604020202020204" charset="0"/>
                <a:ea typeface="Roboto" panose="020B0604020202020204" charset="0"/>
              </a:rPr>
              <a:t>expertises</a:t>
            </a: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 pour apporter un </a:t>
            </a:r>
            <a:r>
              <a:rPr lang="fr-FR" sz="1600" b="1" dirty="0">
                <a:latin typeface="Roboto" panose="020B0604020202020204" charset="0"/>
                <a:ea typeface="Roboto" panose="020B0604020202020204" charset="0"/>
              </a:rPr>
              <a:t>regard neuf </a:t>
            </a: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et des idées nouvelles sur des problématiques soumises par des organisations.</a:t>
            </a:r>
          </a:p>
          <a:p>
            <a:pPr fontAlgn="base"/>
            <a:endParaRPr lang="fr-FR" sz="1400" dirty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Impliquez-vous dans des </a:t>
            </a:r>
            <a:r>
              <a:rPr lang="fr-FR" sz="1600" b="1" dirty="0">
                <a:latin typeface="Roboto" panose="020B0604020202020204" charset="0"/>
                <a:ea typeface="Roboto" panose="020B0604020202020204" charset="0"/>
              </a:rPr>
              <a:t>sujets stimulants</a:t>
            </a: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, d’ordre technologique, stratégique, organisationnel, marketing, etc.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39518" y="736199"/>
            <a:ext cx="18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Juin/juillet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49834"/>
            <a:ext cx="5791419" cy="8376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b="1" dirty="0">
                <a:latin typeface="+mn-lt"/>
              </a:rPr>
              <a:t> Business game de problématiques réelles d’innovation soumises par des entreprises.</a:t>
            </a:r>
            <a:endParaRPr lang="fr-FR" altLang="fr-FR" dirty="0">
              <a:latin typeface="+mn-lt"/>
            </a:endParaRPr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8A79C841-91E7-4F74-9D22-E74A3030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D82342-486F-4830-91A0-4D582EE25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3" y="2873175"/>
            <a:ext cx="5560132" cy="31275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44005C-3866-42D4-8239-31E6B0411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6787"/>
            <a:ext cx="2019922" cy="2197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B92DCF-D8AC-E308-D2B3-B214975A9AB1}"/>
              </a:ext>
            </a:extLst>
          </p:cNvPr>
          <p:cNvSpPr txBox="1"/>
          <p:nvPr/>
        </p:nvSpPr>
        <p:spPr>
          <a:xfrm>
            <a:off x="8000595" y="5007183"/>
            <a:ext cx="1728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8DB"/>
                </a:solidFill>
              </a:rPr>
              <a:t>21 h</a:t>
            </a:r>
            <a:r>
              <a:rPr lang="fr-FR" dirty="0">
                <a:solidFill>
                  <a:srgbClr val="0098DB"/>
                </a:solidFill>
              </a:rPr>
              <a:t> </a:t>
            </a:r>
            <a:r>
              <a:rPr lang="fr-FR" dirty="0"/>
              <a:t>de formation transversale</a:t>
            </a:r>
          </a:p>
        </p:txBody>
      </p:sp>
    </p:spTree>
    <p:extLst>
      <p:ext uri="{BB962C8B-B14F-4D97-AF65-F5344CB8AC3E}">
        <p14:creationId xmlns:p14="http://schemas.microsoft.com/office/powerpoint/2010/main" val="25634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80FC9C-A2BC-783C-C16B-EC04FB2C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FC886E-4DC3-CF2D-B319-8617272A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Service des Etudes Doctorales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A25979-DFA8-0456-85E2-570C827762E7}"/>
              </a:ext>
            </a:extLst>
          </p:cNvPr>
          <p:cNvSpPr txBox="1"/>
          <p:nvPr/>
        </p:nvSpPr>
        <p:spPr>
          <a:xfrm>
            <a:off x="600327" y="736878"/>
            <a:ext cx="2641335" cy="3716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sz="2800" b="1" cap="all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pour…</a:t>
            </a:r>
          </a:p>
          <a:p>
            <a:endParaRPr lang="fr-FR" sz="1100" b="1" cap="all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Découvrir mon envie d’entreprendre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Développer mon projet</a:t>
            </a:r>
          </a:p>
          <a:p>
            <a:endParaRPr lang="fr-FR" sz="1050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Diversifier Mon portefeuille de compétences</a:t>
            </a:r>
          </a:p>
          <a:p>
            <a:endParaRPr lang="fr-FR" sz="1200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800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Image 6" descr="Une image contenant texte">
            <a:extLst>
              <a:ext uri="{FF2B5EF4-FFF2-40B4-BE49-F238E27FC236}">
                <a16:creationId xmlns:a16="http://schemas.microsoft.com/office/drawing/2014/main" id="{5ADE6378-2377-00B8-8F74-16823884F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7" y="1185862"/>
            <a:ext cx="8335483" cy="44862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0F6F76-EAC5-FE5D-C1FC-D6EFCAC67729}"/>
              </a:ext>
            </a:extLst>
          </p:cNvPr>
          <p:cNvSpPr txBox="1"/>
          <p:nvPr/>
        </p:nvSpPr>
        <p:spPr>
          <a:xfrm>
            <a:off x="4824345" y="360709"/>
            <a:ext cx="7076107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3. ACCOMPAGNEMENT A ENTREPRENDRE</a:t>
            </a:r>
          </a:p>
        </p:txBody>
      </p:sp>
    </p:spTree>
    <p:extLst>
      <p:ext uri="{BB962C8B-B14F-4D97-AF65-F5344CB8AC3E}">
        <p14:creationId xmlns:p14="http://schemas.microsoft.com/office/powerpoint/2010/main" val="662761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5A0C5E-4A2D-4BA9-9B66-9B9D44F4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6CB0CB-73B3-48BC-894D-61427683F4B3}"/>
              </a:ext>
            </a:extLst>
          </p:cNvPr>
          <p:cNvSpPr txBox="1"/>
          <p:nvPr/>
        </p:nvSpPr>
        <p:spPr>
          <a:xfrm>
            <a:off x="1572067" y="104719"/>
            <a:ext cx="833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8DB"/>
                </a:solidFill>
              </a:rPr>
              <a:t>Quels dispositifs d’accompagnement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661C9C-00A9-4E08-8BD0-AAAE850571C6}"/>
              </a:ext>
            </a:extLst>
          </p:cNvPr>
          <p:cNvSpPr txBox="1"/>
          <p:nvPr/>
        </p:nvSpPr>
        <p:spPr>
          <a:xfrm rot="21321040">
            <a:off x="163145" y="981661"/>
            <a:ext cx="28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solidFill>
                  <a:srgbClr val="FFFFFF"/>
                </a:solidFill>
                <a:effectLst/>
                <a:highlight>
                  <a:srgbClr val="800080"/>
                </a:highlight>
                <a:latin typeface="Arial" panose="020B0604020202020204" pitchFamily="34" charset="0"/>
              </a:rPr>
              <a:t>#1 S'INFORMER</a:t>
            </a:r>
            <a:endParaRPr lang="fr-FR" b="1" dirty="0">
              <a:solidFill>
                <a:srgbClr val="0098DB"/>
              </a:solidFill>
              <a:highlight>
                <a:srgbClr val="800080"/>
              </a:highligh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FDB0C3-3BF1-4074-B92D-668B43B9713F}"/>
              </a:ext>
            </a:extLst>
          </p:cNvPr>
          <p:cNvSpPr txBox="1"/>
          <p:nvPr/>
        </p:nvSpPr>
        <p:spPr>
          <a:xfrm rot="601404">
            <a:off x="7308981" y="788871"/>
            <a:ext cx="242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solidFill>
                  <a:srgbClr val="FFFFFF"/>
                </a:solidFill>
                <a:effectLst/>
                <a:highlight>
                  <a:srgbClr val="800080"/>
                </a:highlight>
                <a:latin typeface="Arial" panose="020B0604020202020204" pitchFamily="34" charset="0"/>
              </a:rPr>
              <a:t>#2 (SE)DÉCOUVRIR </a:t>
            </a:r>
            <a:endParaRPr lang="fr-FR" b="1" dirty="0">
              <a:solidFill>
                <a:srgbClr val="0098DB"/>
              </a:solidFill>
              <a:highlight>
                <a:srgbClr val="800080"/>
              </a:highligh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D4930C-35AC-4315-9148-EBFB076E6B26}"/>
              </a:ext>
            </a:extLst>
          </p:cNvPr>
          <p:cNvSpPr txBox="1"/>
          <p:nvPr/>
        </p:nvSpPr>
        <p:spPr>
          <a:xfrm rot="21270788">
            <a:off x="206357" y="1176028"/>
            <a:ext cx="5551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e-Déjeuners Entrepreneuriat</a:t>
            </a:r>
            <a:endParaRPr lang="fr-FR" dirty="0"/>
          </a:p>
          <a:p>
            <a:r>
              <a:rPr lang="fr-FR" dirty="0"/>
              <a:t>Des RDV d’information collectifs de 1h, pour présenter les dispositifs. </a:t>
            </a:r>
          </a:p>
          <a:p>
            <a:r>
              <a:rPr lang="fr-FR" b="1" dirty="0"/>
              <a:t>RDV Individuels</a:t>
            </a:r>
            <a:endParaRPr lang="fr-FR" dirty="0"/>
          </a:p>
          <a:p>
            <a:r>
              <a:rPr lang="fr-FR" dirty="0"/>
              <a:t>Des RDV individuels pour faire un point sur votre projet.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2DFCFA3-B31B-40CA-AEB7-FF13D750A6DE}"/>
              </a:ext>
            </a:extLst>
          </p:cNvPr>
          <p:cNvSpPr txBox="1"/>
          <p:nvPr/>
        </p:nvSpPr>
        <p:spPr>
          <a:xfrm rot="636354">
            <a:off x="6293870" y="1241634"/>
            <a:ext cx="5551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Ateliers PhD</a:t>
            </a:r>
            <a:endParaRPr lang="fr-FR" dirty="0"/>
          </a:p>
          <a:p>
            <a:r>
              <a:rPr lang="fr-FR" dirty="0"/>
              <a:t>Des ateliers de 2h pour apprendre à se connaitre, découvrir l’innovation, l’entrepreneuriat et générer des idées de création d’activité</a:t>
            </a:r>
          </a:p>
          <a:p>
            <a:r>
              <a:rPr lang="fr-FR" b="1" dirty="0"/>
              <a:t>La SUMMER SCHOOL PEPITE</a:t>
            </a:r>
            <a:endParaRPr lang="fr-FR" dirty="0"/>
          </a:p>
          <a:p>
            <a:r>
              <a:rPr lang="fr-FR" dirty="0"/>
              <a:t>Un séminaire régional de sensibilisation à l'entrepreneuriat organisé dans un gîte en pleine nature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12C716-5C09-114C-FF58-156228C2CC31}"/>
              </a:ext>
            </a:extLst>
          </p:cNvPr>
          <p:cNvSpPr txBox="1"/>
          <p:nvPr/>
        </p:nvSpPr>
        <p:spPr>
          <a:xfrm>
            <a:off x="3573117" y="2904661"/>
            <a:ext cx="28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solidFill>
                  <a:srgbClr val="FFFFFF"/>
                </a:solidFill>
                <a:effectLst/>
                <a:highlight>
                  <a:srgbClr val="800080"/>
                </a:highlight>
                <a:latin typeface="Arial" panose="020B0604020202020204" pitchFamily="34" charset="0"/>
              </a:rPr>
              <a:t>#3 SE LANCER</a:t>
            </a:r>
            <a:endParaRPr lang="fr-FR" b="1" dirty="0">
              <a:solidFill>
                <a:srgbClr val="0098DB"/>
              </a:solidFill>
              <a:highlight>
                <a:srgbClr val="800080"/>
              </a:highlight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52B8C82-4FD8-3BBF-A1D7-A9E62B18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85" y="3303616"/>
            <a:ext cx="1393621" cy="13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BB9DEF-9D24-8F42-ABA1-1FD1EE4A1D9A}"/>
              </a:ext>
            </a:extLst>
          </p:cNvPr>
          <p:cNvSpPr txBox="1"/>
          <p:nvPr/>
        </p:nvSpPr>
        <p:spPr>
          <a:xfrm rot="21261501">
            <a:off x="332323" y="4106977"/>
            <a:ext cx="28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solidFill>
                  <a:srgbClr val="FFFFFF"/>
                </a:solidFill>
                <a:effectLst/>
                <a:highlight>
                  <a:srgbClr val="800080"/>
                </a:highlight>
                <a:latin typeface="Arial" panose="020B0604020202020204" pitchFamily="34" charset="0"/>
              </a:rPr>
              <a:t>#4 SE FORMER</a:t>
            </a:r>
            <a:endParaRPr lang="fr-FR" b="1" dirty="0">
              <a:solidFill>
                <a:srgbClr val="0098DB"/>
              </a:solidFill>
              <a:highlight>
                <a:srgbClr val="800080"/>
              </a:highligh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EB3C92-3651-C640-DE05-9C09769818A4}"/>
              </a:ext>
            </a:extLst>
          </p:cNvPr>
          <p:cNvSpPr txBox="1"/>
          <p:nvPr/>
        </p:nvSpPr>
        <p:spPr>
          <a:xfrm rot="21246251">
            <a:off x="135189" y="4329822"/>
            <a:ext cx="6417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356" rtl="0">
              <a:spcBef>
                <a:spcPts val="0"/>
              </a:spcBef>
              <a:spcAft>
                <a:spcPts val="0"/>
              </a:spcAft>
            </a:pPr>
            <a:r>
              <a:rPr lang="fr-FR" b="1" i="0" u="none" strike="noStrike" dirty="0">
                <a:effectLst/>
              </a:rPr>
              <a:t>PROGRAMME DE FORMATION </a:t>
            </a:r>
            <a:endParaRPr lang="fr-FR" dirty="0">
              <a:effectLst/>
            </a:endParaRPr>
          </a:p>
          <a:p>
            <a:pPr marL="129413" marR="2087029" indent="-19368" rtl="0">
              <a:spcBef>
                <a:spcPts val="0"/>
              </a:spcBef>
              <a:spcAft>
                <a:spcPts val="0"/>
              </a:spcAft>
            </a:pPr>
            <a:r>
              <a:rPr lang="fr-FR" b="0" i="0" u="none" strike="noStrike" dirty="0">
                <a:effectLst/>
              </a:rPr>
              <a:t>Une formation par l'action pour développer sa capacité à entreprendre et innover </a:t>
            </a:r>
            <a:endParaRPr lang="fr-FR" dirty="0">
              <a:effectLst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6E3F8B-DD99-897D-73E9-11C26377B965}"/>
              </a:ext>
            </a:extLst>
          </p:cNvPr>
          <p:cNvSpPr txBox="1"/>
          <p:nvPr/>
        </p:nvSpPr>
        <p:spPr>
          <a:xfrm rot="611835">
            <a:off x="6963182" y="3634905"/>
            <a:ext cx="28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solidFill>
                  <a:srgbClr val="FFFFFF"/>
                </a:solidFill>
                <a:effectLst/>
                <a:highlight>
                  <a:srgbClr val="800080"/>
                </a:highlight>
                <a:latin typeface="Arial" panose="020B0604020202020204" pitchFamily="34" charset="0"/>
              </a:rPr>
              <a:t>#5 DECOLLER</a:t>
            </a:r>
            <a:endParaRPr lang="fr-FR" b="1" dirty="0">
              <a:solidFill>
                <a:srgbClr val="0098DB"/>
              </a:solidFill>
              <a:highlight>
                <a:srgbClr val="800080"/>
              </a:highligh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FD76D8-2EAA-6110-67D7-71A93172D97B}"/>
              </a:ext>
            </a:extLst>
          </p:cNvPr>
          <p:cNvSpPr txBox="1"/>
          <p:nvPr/>
        </p:nvSpPr>
        <p:spPr>
          <a:xfrm rot="571908">
            <a:off x="5795566" y="4111488"/>
            <a:ext cx="5884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Incubation PULSALYS</a:t>
            </a:r>
            <a:endParaRPr lang="fr-FR" dirty="0"/>
          </a:p>
          <a:p>
            <a:r>
              <a:rPr lang="fr-FR" dirty="0"/>
              <a:t>Un accompagnement de 6 mois en incubation et un financement de maturation technologique pour développer son projet</a:t>
            </a:r>
          </a:p>
          <a:p>
            <a:r>
              <a:rPr lang="fr-FR" b="1" dirty="0"/>
              <a:t>Incubation CELSE</a:t>
            </a:r>
            <a:endParaRPr lang="fr-FR" dirty="0"/>
          </a:p>
          <a:p>
            <a:r>
              <a:rPr lang="fr-FR" dirty="0"/>
              <a:t>Un statut d’étudiant entrepreneur, un diplôme d’établissement et une incubation d’1 an pour développer son projet</a:t>
            </a:r>
          </a:p>
        </p:txBody>
      </p:sp>
      <p:sp>
        <p:nvSpPr>
          <p:cNvPr id="15" name="Flèche : courbe vers le bas 14">
            <a:extLst>
              <a:ext uri="{FF2B5EF4-FFF2-40B4-BE49-F238E27FC236}">
                <a16:creationId xmlns:a16="http://schemas.microsoft.com/office/drawing/2014/main" id="{C498EA64-E3BA-5F13-EA88-0EBDA3D74286}"/>
              </a:ext>
            </a:extLst>
          </p:cNvPr>
          <p:cNvSpPr/>
          <p:nvPr/>
        </p:nvSpPr>
        <p:spPr>
          <a:xfrm>
            <a:off x="4614709" y="775609"/>
            <a:ext cx="1776252" cy="265321"/>
          </a:xfrm>
          <a:prstGeom prst="curved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Flèche : courbe vers la gauche 15">
            <a:extLst>
              <a:ext uri="{FF2B5EF4-FFF2-40B4-BE49-F238E27FC236}">
                <a16:creationId xmlns:a16="http://schemas.microsoft.com/office/drawing/2014/main" id="{ED6583CB-0FF6-184E-54A3-0499506A5706}"/>
              </a:ext>
            </a:extLst>
          </p:cNvPr>
          <p:cNvSpPr/>
          <p:nvPr/>
        </p:nvSpPr>
        <p:spPr>
          <a:xfrm rot="4373937">
            <a:off x="6034081" y="2719708"/>
            <a:ext cx="404720" cy="1261077"/>
          </a:xfrm>
          <a:prstGeom prst="curved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 : courbe vers la droite 16">
            <a:extLst>
              <a:ext uri="{FF2B5EF4-FFF2-40B4-BE49-F238E27FC236}">
                <a16:creationId xmlns:a16="http://schemas.microsoft.com/office/drawing/2014/main" id="{57A7805F-A39F-8A4D-792D-7B7A9208F62C}"/>
              </a:ext>
            </a:extLst>
          </p:cNvPr>
          <p:cNvSpPr/>
          <p:nvPr/>
        </p:nvSpPr>
        <p:spPr>
          <a:xfrm rot="2838888">
            <a:off x="2684477" y="3102270"/>
            <a:ext cx="363472" cy="960142"/>
          </a:xfrm>
          <a:prstGeom prst="curved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2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9269" y="1636319"/>
            <a:ext cx="3785498" cy="997196"/>
          </a:xfrm>
        </p:spPr>
        <p:txBody>
          <a:bodyPr/>
          <a:lstStyle/>
          <a:p>
            <a:r>
              <a:rPr lang="fr-FR" dirty="0"/>
              <a:t>L’UNIVERSITÉ DE LYON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879601" y="256600"/>
            <a:ext cx="2303463" cy="996950"/>
          </a:xfrm>
        </p:spPr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4309" r="2917"/>
          <a:stretch/>
        </p:blipFill>
        <p:spPr>
          <a:xfrm>
            <a:off x="3581401" y="-990"/>
            <a:ext cx="8610599" cy="685898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335022" y="5800255"/>
            <a:ext cx="307777" cy="9212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Source : Unsplash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F2DD51-6FF0-4329-1B8C-E3B5E8711677}"/>
              </a:ext>
            </a:extLst>
          </p:cNvPr>
          <p:cNvSpPr/>
          <p:nvPr/>
        </p:nvSpPr>
        <p:spPr>
          <a:xfrm>
            <a:off x="209895" y="1161888"/>
            <a:ext cx="1814536" cy="690880"/>
          </a:xfrm>
          <a:prstGeom prst="roundRect">
            <a:avLst>
              <a:gd name="adj" fmla="val 50000"/>
            </a:avLst>
          </a:prstGeom>
          <a:solidFill>
            <a:srgbClr val="AF1B5A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Dosis" panose="02010503020202060003" pitchFamily="50" charset="0"/>
              </a:rPr>
              <a:t>S’INFORMER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777EF5C-B495-8595-BA0F-FA9174653909}"/>
              </a:ext>
            </a:extLst>
          </p:cNvPr>
          <p:cNvSpPr/>
          <p:nvPr/>
        </p:nvSpPr>
        <p:spPr>
          <a:xfrm>
            <a:off x="1979134" y="1174389"/>
            <a:ext cx="2071980" cy="690880"/>
          </a:xfrm>
          <a:prstGeom prst="roundRect">
            <a:avLst>
              <a:gd name="adj" fmla="val 50000"/>
            </a:avLst>
          </a:prstGeom>
          <a:solidFill>
            <a:srgbClr val="AF1B5A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Dosis" panose="02010503020202060003" pitchFamily="50" charset="0"/>
              </a:rPr>
              <a:t>SE DÉCOUVRIR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064EC8-F030-3753-2BE4-DD2F14F8C980}"/>
              </a:ext>
            </a:extLst>
          </p:cNvPr>
          <p:cNvSpPr/>
          <p:nvPr/>
        </p:nvSpPr>
        <p:spPr>
          <a:xfrm>
            <a:off x="4076796" y="1161888"/>
            <a:ext cx="1814536" cy="690880"/>
          </a:xfrm>
          <a:prstGeom prst="roundRect">
            <a:avLst>
              <a:gd name="adj" fmla="val 50000"/>
            </a:avLst>
          </a:prstGeom>
          <a:solidFill>
            <a:srgbClr val="AF1B5A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Dosis" panose="02010503020202060003" pitchFamily="50" charset="0"/>
              </a:rPr>
              <a:t>TROUVER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Dosis" panose="02010503020202060003" pitchFamily="50" charset="0"/>
              </a:rPr>
              <a:t>SON PROJET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068B855-7CD0-4726-773F-5094D47D5E08}"/>
              </a:ext>
            </a:extLst>
          </p:cNvPr>
          <p:cNvSpPr/>
          <p:nvPr/>
        </p:nvSpPr>
        <p:spPr>
          <a:xfrm>
            <a:off x="8181526" y="1149191"/>
            <a:ext cx="1814537" cy="690880"/>
          </a:xfrm>
          <a:prstGeom prst="roundRect">
            <a:avLst>
              <a:gd name="adj" fmla="val 50000"/>
            </a:avLst>
          </a:prstGeom>
          <a:solidFill>
            <a:srgbClr val="AF1B5A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Dosis" panose="02010503020202060003" pitchFamily="50" charset="0"/>
              </a:rPr>
              <a:t>SE FORMER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75CAEF9-683D-3EC4-C908-98FBC66DAEB4}"/>
              </a:ext>
            </a:extLst>
          </p:cNvPr>
          <p:cNvSpPr/>
          <p:nvPr/>
        </p:nvSpPr>
        <p:spPr>
          <a:xfrm>
            <a:off x="10232726" y="1147097"/>
            <a:ext cx="1605280" cy="690880"/>
          </a:xfrm>
          <a:prstGeom prst="roundRect">
            <a:avLst>
              <a:gd name="adj" fmla="val 50000"/>
            </a:avLst>
          </a:prstGeom>
          <a:solidFill>
            <a:srgbClr val="AF1B5A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Dosis" panose="02010503020202060003" pitchFamily="50" charset="0"/>
              </a:rPr>
              <a:t>DÉCOLLER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54F8E8E-FB26-3B26-1B2D-92D5A1249B7D}"/>
              </a:ext>
            </a:extLst>
          </p:cNvPr>
          <p:cNvSpPr/>
          <p:nvPr/>
        </p:nvSpPr>
        <p:spPr>
          <a:xfrm>
            <a:off x="353994" y="2604844"/>
            <a:ext cx="1605280" cy="912123"/>
          </a:xfrm>
          <a:prstGeom prst="roundRect">
            <a:avLst/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Sept 2023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e-déjeuner lancement officiel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du parcours et de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la communication 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5608255-2BC5-B026-4A2E-91E5840F9182}"/>
              </a:ext>
            </a:extLst>
          </p:cNvPr>
          <p:cNvSpPr/>
          <p:nvPr/>
        </p:nvSpPr>
        <p:spPr>
          <a:xfrm>
            <a:off x="361564" y="3865238"/>
            <a:ext cx="1605280" cy="912123"/>
          </a:xfrm>
          <a:prstGeom prst="roundRect">
            <a:avLst/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S2 2023 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Interventions en écoles doctorales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D9813216-8F42-0E83-16B8-2BDAC9E3560A}"/>
              </a:ext>
            </a:extLst>
          </p:cNvPr>
          <p:cNvSpPr/>
          <p:nvPr/>
        </p:nvSpPr>
        <p:spPr>
          <a:xfrm>
            <a:off x="2277797" y="2605989"/>
            <a:ext cx="1600694" cy="654364"/>
          </a:xfrm>
          <a:prstGeom prst="roundRect">
            <a:avLst/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Sept 2023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Atelier REX de docteurs entrepreneurs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3C8B09E-44FD-1EF7-F62E-7580884198D9}"/>
              </a:ext>
            </a:extLst>
          </p:cNvPr>
          <p:cNvSpPr/>
          <p:nvPr/>
        </p:nvSpPr>
        <p:spPr>
          <a:xfrm>
            <a:off x="2289368" y="3869209"/>
            <a:ext cx="1600694" cy="654364"/>
          </a:xfrm>
          <a:prstGeom prst="roundRect">
            <a:avLst/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Sept 2023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Atelier se connaître pour entreprendre et innover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D6E955E-1466-CF4B-EA8B-1E53A1C96ED9}"/>
              </a:ext>
            </a:extLst>
          </p:cNvPr>
          <p:cNvSpPr/>
          <p:nvPr/>
        </p:nvSpPr>
        <p:spPr>
          <a:xfrm>
            <a:off x="2277797" y="4961048"/>
            <a:ext cx="1600694" cy="654364"/>
          </a:xfrm>
          <a:prstGeom prst="roundRect">
            <a:avLst/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Sept 2023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Atelier personnalités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45DEBCE-E41A-AD1E-A0F6-82729FA6BCE9}"/>
              </a:ext>
            </a:extLst>
          </p:cNvPr>
          <p:cNvSpPr/>
          <p:nvPr/>
        </p:nvSpPr>
        <p:spPr>
          <a:xfrm>
            <a:off x="4205865" y="2620186"/>
            <a:ext cx="1605280" cy="726373"/>
          </a:xfrm>
          <a:prstGeom prst="roundRect">
            <a:avLst/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Sept 2023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Atelier ma thèse peut-elle devenir une startup ?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2CB4FDB-DD5B-B706-5335-EF0B001F7091}"/>
              </a:ext>
            </a:extLst>
          </p:cNvPr>
          <p:cNvSpPr/>
          <p:nvPr/>
        </p:nvSpPr>
        <p:spPr>
          <a:xfrm>
            <a:off x="4200297" y="3865238"/>
            <a:ext cx="1605280" cy="654364"/>
          </a:xfrm>
          <a:prstGeom prst="roundRect">
            <a:avLst/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Sept 2023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Propriété intellectuelle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3A1F3585-613D-6302-38B1-8C6083F8BD4D}"/>
              </a:ext>
            </a:extLst>
          </p:cNvPr>
          <p:cNvSpPr/>
          <p:nvPr/>
        </p:nvSpPr>
        <p:spPr>
          <a:xfrm>
            <a:off x="4200297" y="4961048"/>
            <a:ext cx="1605280" cy="654364"/>
          </a:xfrm>
          <a:prstGeom prst="roundRect">
            <a:avLst/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Début octobre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Soirée « Révèle-toi »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F5BE3B1-6E33-A4F6-03D0-70508A89C639}"/>
              </a:ext>
            </a:extLst>
          </p:cNvPr>
          <p:cNvSpPr/>
          <p:nvPr/>
        </p:nvSpPr>
        <p:spPr>
          <a:xfrm>
            <a:off x="6179212" y="2604844"/>
            <a:ext cx="1647170" cy="1828880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Oct</a:t>
            </a:r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 2023</a:t>
            </a:r>
          </a:p>
          <a:p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Bootcamp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Dosis" panose="02010503020202060003" pitchFamily="50" charset="0"/>
            </a:endParaRPr>
          </a:p>
          <a:p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Dosis" panose="02010503020202060003" pitchFamily="50" charset="0"/>
            </a:endParaRPr>
          </a:p>
          <a:p>
            <a:r>
              <a:rPr lang="fr-FR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Oct</a:t>
            </a:r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 2023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Pitch des projets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bootcamp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 à Lyon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1AF1AD0E-7C9B-EC31-1565-2E305CE6C74A}"/>
              </a:ext>
            </a:extLst>
          </p:cNvPr>
          <p:cNvSpPr/>
          <p:nvPr/>
        </p:nvSpPr>
        <p:spPr>
          <a:xfrm>
            <a:off x="8251690" y="2669639"/>
            <a:ext cx="1733640" cy="3816215"/>
          </a:xfrm>
          <a:prstGeom prst="roundRect">
            <a:avLst>
              <a:gd name="adj" fmla="val 10452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Nov</a:t>
            </a:r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 – décembre 2023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Bloc 1 – </a:t>
            </a:r>
            <a:r>
              <a:rPr lang="fr-F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proposition de valeur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– se confronter au marché – mener une étude.</a:t>
            </a:r>
          </a:p>
          <a:p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Dosis" panose="02010503020202060003" pitchFamily="50" charset="0"/>
            </a:endParaRP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Bloc 2 – BMC / prototype – focus sur ESS</a:t>
            </a:r>
          </a:p>
          <a:p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Dosis" panose="02010503020202060003" pitchFamily="50" charset="0"/>
            </a:endParaRP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marketing</a:t>
            </a: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Pitch</a:t>
            </a:r>
          </a:p>
          <a:p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Dosis" panose="02010503020202060003" pitchFamily="50" charset="0"/>
            </a:endParaRP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Tronc commun – Bloc 4 – financement et RH – BP – les incubateurs</a:t>
            </a:r>
          </a:p>
          <a:p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Dosis" panose="02010503020202060003" pitchFamily="50" charset="0"/>
            </a:endParaRPr>
          </a:p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Challenge pitch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731DB826-DB79-2EE8-A78D-90B4928C84F4}"/>
              </a:ext>
            </a:extLst>
          </p:cNvPr>
          <p:cNvSpPr/>
          <p:nvPr/>
        </p:nvSpPr>
        <p:spPr>
          <a:xfrm>
            <a:off x="10358965" y="2669639"/>
            <a:ext cx="1479041" cy="2695824"/>
          </a:xfrm>
          <a:prstGeom prst="roundRect">
            <a:avLst>
              <a:gd name="adj" fmla="val 12017"/>
            </a:avLst>
          </a:prstGeom>
          <a:solidFill>
            <a:schemeClr val="bg1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anose="02010503020202060003" pitchFamily="50" charset="0"/>
              </a:rPr>
              <a:t>Programme d’incubation / programme  personnalisé pour lancer son projet, sa startup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C915925-1D43-4403-E964-00F8485C159F}"/>
              </a:ext>
            </a:extLst>
          </p:cNvPr>
          <p:cNvGrpSpPr/>
          <p:nvPr/>
        </p:nvGrpSpPr>
        <p:grpSpPr>
          <a:xfrm>
            <a:off x="7234330" y="2241064"/>
            <a:ext cx="759125" cy="735282"/>
            <a:chOff x="6563360" y="2504440"/>
            <a:chExt cx="1849120" cy="184912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BEB7A51-2F02-B1C6-40E6-44CA9C5EAC4B}"/>
                </a:ext>
              </a:extLst>
            </p:cNvPr>
            <p:cNvSpPr/>
            <p:nvPr/>
          </p:nvSpPr>
          <p:spPr>
            <a:xfrm>
              <a:off x="6563360" y="2504440"/>
              <a:ext cx="1849120" cy="1849120"/>
            </a:xfrm>
            <a:prstGeom prst="ellipse">
              <a:avLst/>
            </a:prstGeom>
            <a:solidFill>
              <a:srgbClr val="AF1B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632050D-332E-A704-1AC9-950EA054F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4960" y="2606040"/>
              <a:ext cx="1645920" cy="1645920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4104772-EC62-A22C-DC5A-BE8753F3B629}"/>
              </a:ext>
            </a:extLst>
          </p:cNvPr>
          <p:cNvGrpSpPr/>
          <p:nvPr/>
        </p:nvGrpSpPr>
        <p:grpSpPr>
          <a:xfrm>
            <a:off x="9436165" y="2126398"/>
            <a:ext cx="759126" cy="849948"/>
            <a:chOff x="9200341" y="3724631"/>
            <a:chExt cx="669400" cy="6694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DDA0E49-2BF9-B8F9-05DF-A0FA9960C6B2}"/>
                </a:ext>
              </a:extLst>
            </p:cNvPr>
            <p:cNvSpPr/>
            <p:nvPr/>
          </p:nvSpPr>
          <p:spPr>
            <a:xfrm>
              <a:off x="9200341" y="3724631"/>
              <a:ext cx="669400" cy="669400"/>
            </a:xfrm>
            <a:prstGeom prst="ellipse">
              <a:avLst/>
            </a:prstGeom>
            <a:solidFill>
              <a:srgbClr val="01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7D68C70-5A70-D465-2C6D-C65C5A65B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1222" y="3790600"/>
              <a:ext cx="377513" cy="537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F8DD3EA-7A39-316B-1B19-62597D31C38B}"/>
              </a:ext>
            </a:extLst>
          </p:cNvPr>
          <p:cNvSpPr/>
          <p:nvPr/>
        </p:nvSpPr>
        <p:spPr>
          <a:xfrm>
            <a:off x="6125677" y="1147097"/>
            <a:ext cx="1700705" cy="690880"/>
          </a:xfrm>
          <a:prstGeom prst="roundRect">
            <a:avLst>
              <a:gd name="adj" fmla="val 50000"/>
            </a:avLst>
          </a:prstGeom>
          <a:solidFill>
            <a:srgbClr val="AF1B5A"/>
          </a:solidFill>
          <a:ln>
            <a:solidFill>
              <a:srgbClr val="AF1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Dosis" panose="02010503020202060003" pitchFamily="50" charset="0"/>
              </a:rPr>
              <a:t>SE LANCER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42BB8E-3E6A-0C7D-1927-EAFD24B727B8}"/>
              </a:ext>
            </a:extLst>
          </p:cNvPr>
          <p:cNvSpPr txBox="1"/>
          <p:nvPr/>
        </p:nvSpPr>
        <p:spPr>
          <a:xfrm>
            <a:off x="1505631" y="317529"/>
            <a:ext cx="833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8DB"/>
                </a:solidFill>
              </a:rPr>
              <a:t>Le programme ?</a:t>
            </a:r>
          </a:p>
        </p:txBody>
      </p:sp>
    </p:spTree>
    <p:extLst>
      <p:ext uri="{BB962C8B-B14F-4D97-AF65-F5344CB8AC3E}">
        <p14:creationId xmlns:p14="http://schemas.microsoft.com/office/powerpoint/2010/main" val="2428138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3DB3241-A84F-3D57-96A2-7B9DF9B386B6}"/>
              </a:ext>
            </a:extLst>
          </p:cNvPr>
          <p:cNvSpPr txBox="1"/>
          <p:nvPr/>
        </p:nvSpPr>
        <p:spPr>
          <a:xfrm>
            <a:off x="1558814" y="409519"/>
            <a:ext cx="833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8DB"/>
                </a:solidFill>
              </a:rPr>
              <a:t>Comment s’informer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01C6AF-E709-24C5-71FB-BFC834586436}"/>
              </a:ext>
            </a:extLst>
          </p:cNvPr>
          <p:cNvSpPr txBox="1"/>
          <p:nvPr/>
        </p:nvSpPr>
        <p:spPr>
          <a:xfrm>
            <a:off x="1126435" y="1961322"/>
            <a:ext cx="702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052C69"/>
                </a:solidFill>
                <a:effectLst/>
                <a:hlinkClick r:id="rId2"/>
              </a:rPr>
              <a:t>Entreprendre &amp; Innover avec un Doctorat </a:t>
            </a:r>
            <a:r>
              <a:rPr lang="fr-FR" sz="2400" b="0" i="0" u="none" strike="noStrike" dirty="0">
                <a:solidFill>
                  <a:srgbClr val="052C69"/>
                </a:solidFill>
                <a:effectLst/>
              </a:rPr>
              <a:t>Une page dédiée sur le site de l'Université de Lyon avec des ressources et des portraits de docteurs entrepreneurs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6C171D-6BA2-8EE5-445E-23524CC5BF50}"/>
              </a:ext>
            </a:extLst>
          </p:cNvPr>
          <p:cNvSpPr txBox="1"/>
          <p:nvPr/>
        </p:nvSpPr>
        <p:spPr>
          <a:xfrm rot="21321040">
            <a:off x="547456" y="1386214"/>
            <a:ext cx="2817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FFFFFF"/>
                </a:solidFill>
                <a:effectLst/>
                <a:highlight>
                  <a:srgbClr val="800080"/>
                </a:highlight>
                <a:latin typeface="Arial" panose="020B0604020202020204" pitchFamily="34" charset="0"/>
              </a:rPr>
              <a:t>#1 le site web</a:t>
            </a:r>
            <a:endParaRPr lang="fr-FR" sz="2400" b="1" dirty="0">
              <a:solidFill>
                <a:srgbClr val="0098DB"/>
              </a:solidFill>
              <a:highlight>
                <a:srgbClr val="80008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BFC637-BCE9-E581-9EF5-58C5A5E636F2}"/>
              </a:ext>
            </a:extLst>
          </p:cNvPr>
          <p:cNvSpPr txBox="1"/>
          <p:nvPr/>
        </p:nvSpPr>
        <p:spPr>
          <a:xfrm rot="21321040">
            <a:off x="545143" y="3563897"/>
            <a:ext cx="422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FFFFFF"/>
                </a:solidFill>
                <a:effectLst/>
                <a:highlight>
                  <a:srgbClr val="800080"/>
                </a:highlight>
                <a:latin typeface="Arial" panose="020B0604020202020204" pitchFamily="34" charset="0"/>
              </a:rPr>
              <a:t>#2 Une prise de RDV facile</a:t>
            </a:r>
            <a:endParaRPr lang="fr-FR" sz="2400" b="1" dirty="0">
              <a:solidFill>
                <a:srgbClr val="0098DB"/>
              </a:solidFill>
              <a:highlight>
                <a:srgbClr val="800080"/>
              </a:highligh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D05523-F5A7-AD0A-183C-FC1DC93E9B09}"/>
              </a:ext>
            </a:extLst>
          </p:cNvPr>
          <p:cNvSpPr txBox="1"/>
          <p:nvPr/>
        </p:nvSpPr>
        <p:spPr>
          <a:xfrm>
            <a:off x="1126434" y="4365136"/>
            <a:ext cx="8653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052C69"/>
                </a:solidFill>
                <a:effectLst/>
              </a:rPr>
              <a:t>Un outil de prise de RDV en ligne </a:t>
            </a:r>
            <a:r>
              <a:rPr lang="fr-FR" sz="2400" b="0" i="0" u="none" strike="noStrike" dirty="0">
                <a:solidFill>
                  <a:srgbClr val="052C69"/>
                </a:solidFill>
                <a:effectLst/>
              </a:rPr>
              <a:t>pour discuter individuellement avec l'un de nous 3, que vous ayez un projet ou non </a:t>
            </a:r>
          </a:p>
          <a:p>
            <a:r>
              <a:rPr lang="fr-FR" sz="2400" dirty="0"/>
              <a:t>https://outlook.office365.com/owa/calendar/UniversitdeLyon@tenantudl.onmicrosoft.com/bookings/</a:t>
            </a:r>
          </a:p>
        </p:txBody>
      </p:sp>
    </p:spTree>
    <p:extLst>
      <p:ext uri="{BB962C8B-B14F-4D97-AF65-F5344CB8AC3E}">
        <p14:creationId xmlns:p14="http://schemas.microsoft.com/office/powerpoint/2010/main" val="3771592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490E36CF-A9B4-FD83-594D-4F618BB1A42C}"/>
              </a:ext>
            </a:extLst>
          </p:cNvPr>
          <p:cNvSpPr/>
          <p:nvPr/>
        </p:nvSpPr>
        <p:spPr>
          <a:xfrm>
            <a:off x="7438453" y="582736"/>
            <a:ext cx="1583410" cy="13135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98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819900" y="1949151"/>
            <a:ext cx="38481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Profiter d'une formation par l’action visant à se mettre en situation de </a:t>
            </a:r>
            <a:r>
              <a:rPr lang="fr-FR" sz="1600" b="1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développement de projet </a:t>
            </a: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à partir d’une idée innovante. </a:t>
            </a:r>
          </a:p>
          <a:p>
            <a:endParaRPr lang="fr-FR" sz="1400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Travailler en </a:t>
            </a:r>
            <a:r>
              <a:rPr lang="fr-FR" sz="1600" b="1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équipe</a:t>
            </a: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 sur un produit ou un service nouveau, un projet d’innovation sociale et environnementale, etc.</a:t>
            </a:r>
          </a:p>
          <a:p>
            <a:endParaRPr lang="fr-FR" sz="1400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Vivre la première phase d'une </a:t>
            </a:r>
            <a:r>
              <a:rPr lang="fr-FR" sz="1600" b="1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aventure entrepreneuriale</a:t>
            </a: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, tester son appétence et ses compétences à innover/créer, (in)valider son envie de se lancer.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2019" y="254757"/>
            <a:ext cx="8458632" cy="440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3200" b="1" dirty="0">
                <a:solidFill>
                  <a:srgbClr val="0098D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 WINTERSCHOOL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>
                <a:solidFill>
                  <a:srgbClr val="FFFFFF"/>
                </a:solidFill>
              </a:rPr>
              <a:pPr/>
              <a:t>22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2019" y="775537"/>
            <a:ext cx="623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988F86"/>
                </a:solidFill>
                <a:latin typeface="Roboto"/>
              </a:rPr>
              <a:t>20,21 novembre – 4,5 décembre- 14, 15 décembre 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291315"/>
            <a:ext cx="5791419" cy="837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b="1" dirty="0">
                <a:solidFill>
                  <a:prstClr val="black"/>
                </a:solidFill>
                <a:latin typeface="Roboto"/>
              </a:rPr>
              <a:t> Conjuguer les talents et booster des idées innovantes</a:t>
            </a:r>
            <a:endParaRPr lang="fr-FR" altLang="fr-FR" dirty="0">
              <a:solidFill>
                <a:prstClr val="black"/>
              </a:solidFill>
              <a:latin typeface="Roboto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97867" y="2028835"/>
            <a:ext cx="5274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Se sensibiliser à l'entrepreneuriat et être orienté vers d'autres dispositifs d'accompagnement si cela est concluant.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DA46C7-E8CF-42B2-A436-5F77F5F54D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/>
        </p:blipFill>
        <p:spPr>
          <a:xfrm>
            <a:off x="1219419" y="2952165"/>
            <a:ext cx="4572000" cy="2860242"/>
          </a:xfrm>
          <a:prstGeom prst="rect">
            <a:avLst/>
          </a:prstGeom>
        </p:spPr>
      </p:pic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1D8A5088-D20D-46FD-95E2-AAAA087E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Service des Etudes Doctorales (SED)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6DA89C-BA70-45DC-B9AD-5AD17F407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34" y="218936"/>
            <a:ext cx="1041331" cy="14825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A4DA12-1A1C-2648-6B08-819020F9D124}"/>
              </a:ext>
            </a:extLst>
          </p:cNvPr>
          <p:cNvSpPr txBox="1"/>
          <p:nvPr/>
        </p:nvSpPr>
        <p:spPr>
          <a:xfrm>
            <a:off x="7366092" y="683204"/>
            <a:ext cx="1728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8DB"/>
                </a:solidFill>
              </a:rPr>
              <a:t>50 h</a:t>
            </a:r>
            <a:r>
              <a:rPr lang="fr-FR" dirty="0">
                <a:solidFill>
                  <a:srgbClr val="0098DB"/>
                </a:solidFill>
              </a:rPr>
              <a:t> </a:t>
            </a:r>
            <a:r>
              <a:rPr lang="fr-FR" dirty="0"/>
              <a:t>de formation transversale</a:t>
            </a:r>
          </a:p>
        </p:txBody>
      </p:sp>
    </p:spTree>
    <p:extLst>
      <p:ext uri="{BB962C8B-B14F-4D97-AF65-F5344CB8AC3E}">
        <p14:creationId xmlns:p14="http://schemas.microsoft.com/office/powerpoint/2010/main" val="22993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80718" y="351234"/>
            <a:ext cx="2487649" cy="6155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sz="2800" b="1" cap="all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pour….</a:t>
            </a:r>
          </a:p>
          <a:p>
            <a:pPr>
              <a:lnSpc>
                <a:spcPts val="1800"/>
              </a:lnSpc>
            </a:pPr>
            <a:endParaRPr lang="fr-FR" sz="2800" b="1" cap="all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Enrichir mon portefeuille de compétences</a:t>
            </a:r>
          </a:p>
          <a:p>
            <a:pPr marL="342900" indent="-342900">
              <a:lnSpc>
                <a:spcPts val="1500"/>
              </a:lnSpc>
              <a:buFont typeface="Wingdings" panose="05000000000000000000" pitchFamily="2" charset="2"/>
              <a:buChar char="§"/>
            </a:pPr>
            <a:endParaRPr lang="fr-FR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Développer mon Réseau</a:t>
            </a:r>
          </a:p>
          <a:p>
            <a:pPr marL="342900" indent="-342900">
              <a:lnSpc>
                <a:spcPts val="1500"/>
              </a:lnSpc>
              <a:buFont typeface="Wingdings" panose="05000000000000000000" pitchFamily="2" charset="2"/>
              <a:buChar char="§"/>
            </a:pPr>
            <a:endParaRPr lang="fr-FR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Augmenter ma visibilité et accéder au marché caché</a:t>
            </a:r>
          </a:p>
          <a:p>
            <a:pPr marL="342900" indent="-342900">
              <a:lnSpc>
                <a:spcPts val="1500"/>
              </a:lnSpc>
              <a:buFont typeface="Wingdings" panose="05000000000000000000" pitchFamily="2" charset="2"/>
              <a:buChar char="§"/>
            </a:pPr>
            <a:endParaRPr lang="fr-FR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57188" indent="-357188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diversifier mes connaissances et actualiser mon expertise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24346" y="353809"/>
            <a:ext cx="5715638" cy="485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4. DES TEMPS FORTS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9" name="Espace réservé du pied de page 2"/>
          <p:cNvSpPr txBox="1">
            <a:spLocks/>
          </p:cNvSpPr>
          <p:nvPr/>
        </p:nvSpPr>
        <p:spPr>
          <a:xfrm>
            <a:off x="4552950" y="63658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Pôle Carrières des Docteurs (PCD)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r="14445"/>
          <a:stretch/>
        </p:blipFill>
        <p:spPr>
          <a:xfrm>
            <a:off x="4257675" y="1395268"/>
            <a:ext cx="6419850" cy="54636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387310" y="5872164"/>
            <a:ext cx="307777" cy="9212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Source : Unsplash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30259" y="267216"/>
            <a:ext cx="8458632" cy="440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3200" b="1" dirty="0">
                <a:solidFill>
                  <a:srgbClr val="0098D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MA THESE EN 180°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>
                <a:solidFill>
                  <a:srgbClr val="FFFFFF"/>
                </a:solidFill>
              </a:rPr>
              <a:pPr/>
              <a:t>24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30259" y="1755645"/>
            <a:ext cx="6215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Valoriser la relève scientifique et révéler la capacité des doctorants à vulgariser des travaux de recherche. En </a:t>
            </a:r>
            <a:r>
              <a:rPr lang="fr-FR" b="1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trois minutes</a:t>
            </a:r>
            <a:r>
              <a:rPr lang="fr-FR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, réaliser un exposé clair, concis et néanmoins convaincant sur votre projet de recherche. Le tout avec l’appui d’une seule diapositive.</a:t>
            </a:r>
          </a:p>
          <a:p>
            <a:pPr fontAlgn="base"/>
            <a:endParaRPr lang="fr-FR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990582" y="2065722"/>
            <a:ext cx="3398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Préparation par une formation en 3 séquences pour perfectionner les </a:t>
            </a:r>
            <a:r>
              <a:rPr lang="fr-FR" sz="1600" b="1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techniques de communication orale </a:t>
            </a: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avec l'intervention de professionnels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27 ou 28 novembre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11 ou 12 décembre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15 ou 16 janvier 2024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À l’Université de Lyon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fr-FR" sz="1600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18825" y="1247166"/>
            <a:ext cx="7980340" cy="44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b="1" dirty="0">
                <a:solidFill>
                  <a:prstClr val="black"/>
                </a:solidFill>
                <a:latin typeface="Roboto"/>
              </a:rPr>
              <a:t> </a:t>
            </a:r>
            <a:r>
              <a:rPr lang="fr-FR" altLang="fr-FR" b="1" dirty="0" err="1">
                <a:solidFill>
                  <a:prstClr val="black"/>
                </a:solidFill>
                <a:latin typeface="Roboto"/>
              </a:rPr>
              <a:t>Pitcher</a:t>
            </a:r>
            <a:r>
              <a:rPr lang="fr-FR" altLang="fr-FR" b="1" dirty="0">
                <a:solidFill>
                  <a:prstClr val="black"/>
                </a:solidFill>
                <a:latin typeface="Roboto"/>
              </a:rPr>
              <a:t> sa thèse.</a:t>
            </a:r>
            <a:endParaRPr lang="fr-FR" altLang="fr-FR" dirty="0">
              <a:solidFill>
                <a:prstClr val="black"/>
              </a:solidFill>
              <a:latin typeface="Roboto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7328" y="708042"/>
            <a:ext cx="185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988F86"/>
                </a:solidFill>
                <a:latin typeface="Roboto"/>
              </a:rPr>
              <a:t>Mars 2024</a:t>
            </a:r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8A62CAD0-7830-4876-866F-F5CBCF8F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Service des Etudes Doctorales (SED)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4F7932B-2F42-49B5-AC12-FF4DB2EB2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95" y="3560385"/>
            <a:ext cx="3463657" cy="2312076"/>
          </a:xfrm>
          <a:prstGeom prst="rect">
            <a:avLst/>
          </a:prstGeom>
        </p:spPr>
      </p:pic>
      <p:pic>
        <p:nvPicPr>
          <p:cNvPr id="7" name="Image 6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6038AAB6-ACE1-F3FC-A286-2A895CC05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92" y="102888"/>
            <a:ext cx="1742610" cy="1742610"/>
          </a:xfrm>
          <a:prstGeom prst="rect">
            <a:avLst/>
          </a:prstGeom>
        </p:spPr>
      </p:pic>
      <p:pic>
        <p:nvPicPr>
          <p:cNvPr id="9" name="Image 8" descr="Une image contenant habits, personne, sourire, chaussures&#10;&#10;Description générée automatiquement">
            <a:extLst>
              <a:ext uri="{FF2B5EF4-FFF2-40B4-BE49-F238E27FC236}">
                <a16:creationId xmlns:a16="http://schemas.microsoft.com/office/drawing/2014/main" id="{24E8ACD6-11E1-9FA7-4337-6AF166F61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7" y="3778424"/>
            <a:ext cx="3562866" cy="2371533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2ED46E8-DFF2-D642-7A77-01A2E74F2F64}"/>
              </a:ext>
            </a:extLst>
          </p:cNvPr>
          <p:cNvSpPr/>
          <p:nvPr/>
        </p:nvSpPr>
        <p:spPr>
          <a:xfrm>
            <a:off x="8951610" y="4389487"/>
            <a:ext cx="1509461" cy="139908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98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A7A0FA-5237-C90C-B099-0894475F92F1}"/>
              </a:ext>
            </a:extLst>
          </p:cNvPr>
          <p:cNvSpPr txBox="1"/>
          <p:nvPr/>
        </p:nvSpPr>
        <p:spPr>
          <a:xfrm>
            <a:off x="8825776" y="4594270"/>
            <a:ext cx="1728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8DB"/>
                </a:solidFill>
              </a:rPr>
              <a:t>12 h</a:t>
            </a:r>
            <a:r>
              <a:rPr lang="fr-FR" dirty="0">
                <a:solidFill>
                  <a:srgbClr val="0098DB"/>
                </a:solidFill>
              </a:rPr>
              <a:t> </a:t>
            </a:r>
            <a:r>
              <a:rPr lang="fr-FR" dirty="0"/>
              <a:t>de formation transversale</a:t>
            </a:r>
          </a:p>
        </p:txBody>
      </p:sp>
    </p:spTree>
    <p:extLst>
      <p:ext uri="{BB962C8B-B14F-4D97-AF65-F5344CB8AC3E}">
        <p14:creationId xmlns:p14="http://schemas.microsoft.com/office/powerpoint/2010/main" val="26641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96703" y="380329"/>
            <a:ext cx="8458632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3200" b="1" dirty="0">
                <a:solidFill>
                  <a:srgbClr val="0098DB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LES RENDEZ-VOUS de L’EMPLOI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>
                <a:solidFill>
                  <a:srgbClr val="FFFFFF"/>
                </a:solidFill>
              </a:rPr>
              <a:pPr/>
              <a:t>25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03831" y="2065832"/>
            <a:ext cx="4823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Mettre en relation les entreprises du territoire Auvergne-Rhône-Alpes, en besoin de recrutement, et les docteurs </a:t>
            </a:r>
            <a:r>
              <a:rPr lang="fr-FR" sz="1600" dirty="0" err="1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UdL</a:t>
            </a: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 en recherche de poste.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744837" y="2150545"/>
            <a:ext cx="40238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Gagner du temps par une </a:t>
            </a:r>
            <a:r>
              <a:rPr lang="fr-FR" sz="1600" b="1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mise en relation </a:t>
            </a: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simple et facile sur une plateforme digitale.</a:t>
            </a:r>
          </a:p>
          <a:p>
            <a:pPr fontAlgn="base"/>
            <a:endParaRPr lang="fr-FR" sz="1400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Passer des </a:t>
            </a:r>
            <a:r>
              <a:rPr lang="fr-FR" sz="1600" b="1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entretiens personnalisés et efficaces.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fr-FR" sz="1400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Bénéficier d’un accompagnement en amont pour qualifier sa candidature. L’accompagnement est opéré par l’APEC, Pôle Emploi et des cabinets des recrutement/formation</a:t>
            </a:r>
          </a:p>
          <a:p>
            <a:pPr fontAlgn="base"/>
            <a:r>
              <a:rPr lang="fr-FR" sz="16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Des simulations d’entretien seront organisées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32246" y="1364899"/>
            <a:ext cx="7387451" cy="8376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b="1" dirty="0">
                <a:solidFill>
                  <a:prstClr val="black"/>
                </a:solidFill>
                <a:latin typeface="Roboto"/>
              </a:rPr>
              <a:t> Forum de recrutement dédié aux docteurs de la région AURA</a:t>
            </a:r>
            <a:endParaRPr lang="fr-FR" altLang="fr-FR" dirty="0">
              <a:solidFill>
                <a:prstClr val="black"/>
              </a:solidFill>
              <a:latin typeface="Roboto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2155" y="866104"/>
            <a:ext cx="281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988F86"/>
                </a:solidFill>
                <a:latin typeface="Roboto"/>
              </a:rPr>
              <a:t>5 décembre 2023</a:t>
            </a:r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819426AF-DC27-40D8-8DA7-29B3EC34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Service des Etudes Doctorales (SED)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9146A7-52EF-4126-85CF-8EA051132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41" y="245634"/>
            <a:ext cx="1857375" cy="971550"/>
          </a:xfrm>
          <a:prstGeom prst="rect">
            <a:avLst/>
          </a:prstGeom>
        </p:spPr>
      </p:pic>
      <p:pic>
        <p:nvPicPr>
          <p:cNvPr id="8" name="Image 7" descr="Une image contenant texte, Visage humain, capture d’écran, Publicité en ligne&#10;&#10;Description générée automatiquement">
            <a:extLst>
              <a:ext uri="{FF2B5EF4-FFF2-40B4-BE49-F238E27FC236}">
                <a16:creationId xmlns:a16="http://schemas.microsoft.com/office/drawing/2014/main" id="{1B699DE9-AB27-510A-CEAF-D13DC1822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07" y="3165257"/>
            <a:ext cx="3086100" cy="275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50963" y="237630"/>
            <a:ext cx="8458632" cy="440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3200" b="1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Digi</a:t>
            </a:r>
            <a:r>
              <a:rPr lang="fr-FR" sz="3200" b="1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3200" b="1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doc’talks</a:t>
            </a:r>
            <a:endParaRPr lang="fr-FR" sz="3200" b="1" dirty="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811075" y="658615"/>
            <a:ext cx="3398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1600" b="1" dirty="0">
                <a:latin typeface="Roboto" panose="020B0604020202020204" charset="0"/>
                <a:ea typeface="Roboto" panose="020B0604020202020204" charset="0"/>
              </a:rPr>
              <a:t>Un bon moyen pour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fr-FR" sz="1600" dirty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 fontAlgn="base">
              <a:buFontTx/>
              <a:buChar char="-"/>
            </a:pPr>
            <a:r>
              <a:rPr lang="fr-FR" sz="1600" dirty="0" err="1">
                <a:latin typeface="Roboto" panose="020B0604020202020204" charset="0"/>
                <a:ea typeface="Roboto" panose="020B0604020202020204" charset="0"/>
              </a:rPr>
              <a:t>Etre</a:t>
            </a: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 inspiré par des témoignages</a:t>
            </a:r>
          </a:p>
          <a:p>
            <a:pPr marL="285750" indent="-285750" fontAlgn="base">
              <a:buFontTx/>
              <a:buChar char="-"/>
            </a:pP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Avoir des outils pour préparer son avenir</a:t>
            </a:r>
          </a:p>
          <a:p>
            <a:pPr marL="285750" indent="-285750" fontAlgn="base">
              <a:buFontTx/>
              <a:buChar char="-"/>
            </a:pP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Poser des questions</a:t>
            </a:r>
          </a:p>
          <a:p>
            <a:pPr marL="285750" indent="-285750" fontAlgn="base">
              <a:buFontTx/>
              <a:buChar char="-"/>
            </a:pPr>
            <a:r>
              <a:rPr lang="fr-FR" sz="1600" dirty="0">
                <a:latin typeface="Roboto" panose="020B0604020202020204" charset="0"/>
                <a:ea typeface="Roboto" panose="020B0604020202020204" charset="0"/>
              </a:rPr>
              <a:t>Rencontrer des doctorants de diverses disciplines</a:t>
            </a:r>
          </a:p>
          <a:p>
            <a:pPr fontAlgn="base"/>
            <a:endParaRPr lang="fr-FR" sz="16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279044" y="1549293"/>
            <a:ext cx="5791419" cy="8376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b="1" dirty="0">
                <a:latin typeface="+mn-lt"/>
              </a:rPr>
              <a:t> un moment d’échange avec un docteur en poste hors académique</a:t>
            </a:r>
            <a:endParaRPr lang="fr-FR" altLang="fr-FR" dirty="0">
              <a:latin typeface="+mn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674203" y="736199"/>
            <a:ext cx="18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1 par mois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8FE6EF-DD95-4193-BC62-60116A18D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9" y="3009531"/>
            <a:ext cx="3715936" cy="26537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2FBBD34-F4BA-403C-AA55-3939D067F505}"/>
              </a:ext>
            </a:extLst>
          </p:cNvPr>
          <p:cNvSpPr txBox="1"/>
          <p:nvPr/>
        </p:nvSpPr>
        <p:spPr>
          <a:xfrm>
            <a:off x="6257152" y="3678970"/>
            <a:ext cx="4059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Podcast disponibles sur le site web </a:t>
            </a:r>
            <a:r>
              <a:rPr lang="fr-FR" sz="1600" dirty="0">
                <a:hlinkClick r:id="rId4"/>
              </a:rPr>
              <a:t>www.universite-lyon.fr/recherche/doctorat/carriere-et-emploi</a:t>
            </a:r>
            <a:endParaRPr lang="fr-FR" sz="1600" dirty="0"/>
          </a:p>
          <a:p>
            <a:endParaRPr lang="fr-FR" sz="1600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CBBFAF37-6ACD-4883-9D1D-BC817856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439"/>
            <a:ext cx="28956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37235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25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CBBFAF37-6ACD-4883-9D1D-BC817856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439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Service des Etudes Doctorales (SED)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842031-AC74-B99F-FFD0-83FD66DF8901}"/>
              </a:ext>
            </a:extLst>
          </p:cNvPr>
          <p:cNvSpPr txBox="1"/>
          <p:nvPr/>
        </p:nvSpPr>
        <p:spPr>
          <a:xfrm>
            <a:off x="523403" y="296444"/>
            <a:ext cx="113822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 Condensed" panose="020F0502020204030204" pitchFamily="2" charset="0"/>
                <a:ea typeface="Roboto Condensed" panose="020F0502020204030204" pitchFamily="2" charset="0"/>
                <a:cs typeface="Roboto Condensed" panose="020F0502020204030204" pitchFamily="2" charset="0"/>
              </a:rPr>
              <a:t>L’enquête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 Condensed" panose="020F0502020204030204" pitchFamily="2" charset="0"/>
                <a:ea typeface="Roboto Condensed" panose="020F0502020204030204" pitchFamily="2" charset="0"/>
                <a:cs typeface="Roboto Condensed" panose="020F0502020204030204" pitchFamily="2" charset="0"/>
              </a:rPr>
              <a:t>IPDoc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 Condensed" panose="020F0502020204030204" pitchFamily="2" charset="0"/>
                <a:ea typeface="Roboto Condensed" panose="020F0502020204030204" pitchFamily="2" charset="0"/>
                <a:cs typeface="Roboto Condensed" panose="020F0502020204030204" pitchFamily="2" charset="0"/>
              </a:rPr>
              <a:t> : Enquête sur l’Insertion Professionnelle des Diplômés du doctorat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98D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4657A8-97C8-6888-7DA8-F3AD989B6942}"/>
              </a:ext>
            </a:extLst>
          </p:cNvPr>
          <p:cNvSpPr txBox="1"/>
          <p:nvPr/>
        </p:nvSpPr>
        <p:spPr>
          <a:xfrm>
            <a:off x="523403" y="1719889"/>
            <a:ext cx="5571125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buClr>
                <a:srgbClr val="00B0F0"/>
              </a:buClr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342900" indent="-342900" algn="just"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Etude nationale </a:t>
            </a:r>
            <a:r>
              <a:rPr lang="fr-FR" sz="1600" b="1" dirty="0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« </a:t>
            </a:r>
            <a:r>
              <a:rPr lang="fr-FR" sz="1600" b="1" dirty="0" err="1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IPDoc</a:t>
            </a:r>
            <a:r>
              <a:rPr lang="fr-FR" sz="1600" b="1" dirty="0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 »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coordonnée par le MESR. </a:t>
            </a:r>
          </a:p>
          <a:p>
            <a:pPr marL="342900" indent="-342900" algn="just"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Elle interroge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les diplômés du doctorat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à N+1, N+3 et N+5</a:t>
            </a:r>
            <a:r>
              <a:rPr lang="fr-FR" sz="1600" dirty="0">
                <a:solidFill>
                  <a:prstClr val="black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. </a:t>
            </a:r>
          </a:p>
          <a:p>
            <a:pPr marL="342900" indent="-342900" algn="just"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Pour le site de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ComUE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, l’enquête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IPDoc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est centralisée à l’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UdL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, au SED. </a:t>
            </a:r>
          </a:p>
          <a:p>
            <a:pPr marL="342900" indent="-342900" algn="just"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Objectifs principaux de l’étude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Mesurer l’insertion professionnelle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Evaluer la satisfaction globale vis-à vis du doctorat et des débouchés professionnelles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1600" dirty="0">
                <a:solidFill>
                  <a:prstClr val="black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Observer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l’attractivité globale du doctorat 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F0502020204030204" pitchFamily="2" charset="0"/>
              <a:ea typeface="Roboto Condensed" panose="020F0502020204030204" pitchFamily="2" charset="0"/>
              <a:cs typeface="Roboto Condensed" panose="020F0502020204030204" pitchFamily="2" charset="0"/>
            </a:endParaRPr>
          </a:p>
        </p:txBody>
      </p:sp>
      <p:pic>
        <p:nvPicPr>
          <p:cNvPr id="10" name="Image 9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9213DCBE-26A7-2B95-737E-CFCD395EE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9673" b="17647"/>
          <a:stretch/>
        </p:blipFill>
        <p:spPr>
          <a:xfrm>
            <a:off x="6388032" y="1552889"/>
            <a:ext cx="5626706" cy="118356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8BB9F45-5F2B-EE86-0DE1-29C2138A0D7E}"/>
              </a:ext>
            </a:extLst>
          </p:cNvPr>
          <p:cNvSpPr/>
          <p:nvPr/>
        </p:nvSpPr>
        <p:spPr>
          <a:xfrm>
            <a:off x="11285462" y="1882753"/>
            <a:ext cx="489006" cy="230757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4D75FAC-8EC3-FF06-E80E-A57375C7D32C}"/>
              </a:ext>
            </a:extLst>
          </p:cNvPr>
          <p:cNvGrpSpPr/>
          <p:nvPr/>
        </p:nvGrpSpPr>
        <p:grpSpPr>
          <a:xfrm>
            <a:off x="7543800" y="3872806"/>
            <a:ext cx="4470938" cy="1728776"/>
            <a:chOff x="8016729" y="3622519"/>
            <a:chExt cx="3875295" cy="1525197"/>
          </a:xfrm>
        </p:grpSpPr>
        <p:pic>
          <p:nvPicPr>
            <p:cNvPr id="13" name="Image 12" descr="Une image contenant logo, cercle, texte, Police&#10;&#10;Description générée automatiquement">
              <a:extLst>
                <a:ext uri="{FF2B5EF4-FFF2-40B4-BE49-F238E27FC236}">
                  <a16:creationId xmlns:a16="http://schemas.microsoft.com/office/drawing/2014/main" id="{CB6D35C4-D12E-61C9-C07C-791AC9103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729" y="3622519"/>
              <a:ext cx="1710501" cy="1525197"/>
            </a:xfrm>
            <a:prstGeom prst="rect">
              <a:avLst/>
            </a:prstGeom>
          </p:spPr>
        </p:pic>
        <p:pic>
          <p:nvPicPr>
            <p:cNvPr id="15" name="Image 14" descr="Une image contenant texte, Police, capture d’écran&#10;&#10;Description générée automatiquement">
              <a:extLst>
                <a:ext uri="{FF2B5EF4-FFF2-40B4-BE49-F238E27FC236}">
                  <a16:creationId xmlns:a16="http://schemas.microsoft.com/office/drawing/2014/main" id="{6EFBA2AA-9B0B-86EF-F7B5-53EE626D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29" y="3622519"/>
              <a:ext cx="2164795" cy="1525197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4556D65D-5701-32EC-F50F-5C621C720C26}"/>
              </a:ext>
            </a:extLst>
          </p:cNvPr>
          <p:cNvSpPr txBox="1"/>
          <p:nvPr/>
        </p:nvSpPr>
        <p:spPr>
          <a:xfrm>
            <a:off x="7508478" y="5720985"/>
            <a:ext cx="4603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bg2"/>
                </a:solidFill>
              </a:rPr>
              <a:t>S</a:t>
            </a:r>
            <a:r>
              <a:rPr lang="fr-FR" sz="1200" i="1" dirty="0">
                <a:solidFill>
                  <a:schemeClr val="bg2"/>
                </a:solidFill>
                <a:effectLst/>
              </a:rPr>
              <a:t>ituation professionnelle des docteurs 2018 au 1er décembre 2019</a:t>
            </a:r>
            <a:endParaRPr lang="fr-FR" sz="1200" i="1" dirty="0">
              <a:solidFill>
                <a:schemeClr val="bg2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99FE186-AD24-7091-F1D1-D9BFC12C4B17}"/>
              </a:ext>
            </a:extLst>
          </p:cNvPr>
          <p:cNvSpPr txBox="1"/>
          <p:nvPr/>
        </p:nvSpPr>
        <p:spPr>
          <a:xfrm>
            <a:off x="8530504" y="2736455"/>
            <a:ext cx="3648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bg2"/>
                </a:solidFill>
              </a:rPr>
              <a:t>Répartition des docteurs 2018 par champ et genre </a:t>
            </a:r>
          </a:p>
        </p:txBody>
      </p:sp>
    </p:spTree>
    <p:extLst>
      <p:ext uri="{BB962C8B-B14F-4D97-AF65-F5344CB8AC3E}">
        <p14:creationId xmlns:p14="http://schemas.microsoft.com/office/powerpoint/2010/main" val="14134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26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CBBFAF37-6ACD-4883-9D1D-BC817856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439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Service des Etudes Doctorales (SED)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4657A8-97C8-6888-7DA8-F3AD989B6942}"/>
              </a:ext>
            </a:extLst>
          </p:cNvPr>
          <p:cNvSpPr txBox="1"/>
          <p:nvPr/>
        </p:nvSpPr>
        <p:spPr>
          <a:xfrm>
            <a:off x="403021" y="939458"/>
            <a:ext cx="569297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Votre participation à cette étude est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très importante</a:t>
            </a:r>
            <a:r>
              <a:rPr lang="fr-FR" sz="1600" dirty="0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. </a:t>
            </a:r>
            <a:r>
              <a:rPr lang="fr-FR" sz="1600" b="1" dirty="0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Lorsque vous signez la Charte du Doctorant en D1 </a:t>
            </a:r>
            <a:r>
              <a:rPr lang="fr-FR" sz="1600" b="1" u="sng" dirty="0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vous vous engagez à répondre à l’enquête </a:t>
            </a:r>
            <a:r>
              <a:rPr lang="fr-FR" sz="1600" b="1" u="sng" dirty="0" err="1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IPDoc</a:t>
            </a:r>
            <a:r>
              <a:rPr lang="fr-FR" sz="1600" b="1" dirty="0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</a:t>
            </a:r>
            <a:r>
              <a:rPr lang="fr-FR" sz="1600" dirty="0">
                <a:solidFill>
                  <a:srgbClr val="0098DB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une fois votre doctorat obtenu.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endParaRPr lang="fr-FR" sz="1600" b="1" dirty="0">
              <a:solidFill>
                <a:srgbClr val="0098DB"/>
              </a:solidFill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Le rapport de l’étude </a:t>
            </a:r>
            <a:r>
              <a:rPr lang="fr-FR" sz="1600" dirty="0">
                <a:solidFill>
                  <a:prstClr val="black"/>
                </a:solidFill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pour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l’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UdL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propose une analyse globale de l’insertion professionnelle mais aussi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par discipline (SE, SHS, SV) et par Ecole Doctorale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. C’est une source d’indicateurs aussi bien pour les établissements et les ED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que pour les doctorants. 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endParaRPr lang="fr-FR" sz="1600" dirty="0">
              <a:solidFill>
                <a:prstClr val="black"/>
              </a:solidFill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Pour en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savoir plus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sur les résultats de l’enquête pour l’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UdL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sz="1600" dirty="0">
              <a:solidFill>
                <a:prstClr val="black"/>
              </a:solidFill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Pour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consulter les données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de l’enquête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IPDoc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au niveau national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Tx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Pour toute question, contactez la gestionnaire de l’enquête à l’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UdL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</a:rPr>
              <a:t> :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 Condensed" panose="020F0502020204030204" pitchFamily="2" charset="0"/>
                <a:cs typeface="Roboto Condensed" panose="020F0502020204030204" pitchFamily="2" charset="0"/>
                <a:hlinkClick r:id="rId5"/>
              </a:rPr>
              <a:t>charlotte.beaudoin@universite-lyon.fr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 Condensed" panose="020F0502020204030204" pitchFamily="2" charset="0"/>
              <a:cs typeface="Roboto Condensed" panose="020F0502020204030204" pitchFamily="2" charset="0"/>
            </a:endParaRPr>
          </a:p>
        </p:txBody>
      </p:sp>
      <p:pic>
        <p:nvPicPr>
          <p:cNvPr id="15" name="Image 14" descr="Une image contenant texte, capture d’écran, nombre, logiciel&#10;&#10;Description générée automatiquement">
            <a:extLst>
              <a:ext uri="{FF2B5EF4-FFF2-40B4-BE49-F238E27FC236}">
                <a16:creationId xmlns:a16="http://schemas.microsoft.com/office/drawing/2014/main" id="{7443831D-B99A-4097-816C-F91F59316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92" y="1207727"/>
            <a:ext cx="5556165" cy="423399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AEC7709-B0A5-B038-D44B-11D7FE2AB87C}"/>
              </a:ext>
            </a:extLst>
          </p:cNvPr>
          <p:cNvSpPr txBox="1"/>
          <p:nvPr/>
        </p:nvSpPr>
        <p:spPr>
          <a:xfrm>
            <a:off x="6818184" y="901651"/>
            <a:ext cx="5556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>
                <a:solidFill>
                  <a:schemeClr val="bg2"/>
                </a:solidFill>
              </a:rPr>
              <a:t>Taux de réponse à l’enquête  par ED – docteurs 2018</a:t>
            </a:r>
          </a:p>
        </p:txBody>
      </p:sp>
    </p:spTree>
    <p:extLst>
      <p:ext uri="{BB962C8B-B14F-4D97-AF65-F5344CB8AC3E}">
        <p14:creationId xmlns:p14="http://schemas.microsoft.com/office/powerpoint/2010/main" val="418415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50963" y="237630"/>
            <a:ext cx="8458632" cy="440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it-IT" sz="3200" b="1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Restons en contact !</a:t>
            </a:r>
            <a:endParaRPr lang="fr-FR" sz="3200" b="1" dirty="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198131" y="1057572"/>
            <a:ext cx="10155669" cy="14201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dirty="0">
                <a:hlinkClick r:id="rId3"/>
              </a:rPr>
              <a:t>sos.adum@universite-lyon.fr</a:t>
            </a:r>
            <a:r>
              <a:rPr lang="fr-FR" altLang="fr-FR" dirty="0"/>
              <a:t> : en cas de besoin ou de difficulté avec ADUM</a:t>
            </a:r>
          </a:p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dirty="0"/>
          </a:p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dirty="0">
                <a:hlinkClick r:id="rId4"/>
              </a:rPr>
              <a:t>Christele.izoard@universite-lyon.fr</a:t>
            </a:r>
            <a:r>
              <a:rPr lang="fr-FR" dirty="0"/>
              <a:t> : chargée Défis entreprise </a:t>
            </a:r>
          </a:p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dirty="0"/>
          </a:p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r>
              <a:rPr lang="fr-FR" dirty="0">
                <a:hlinkClick r:id="rId5"/>
              </a:rPr>
              <a:t>c.sainte-colombe@universite-lyon.fr</a:t>
            </a:r>
            <a:r>
              <a:rPr lang="fr-FR" dirty="0"/>
              <a:t> : responsable des formations transversales</a:t>
            </a:r>
          </a:p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sz="2000" b="1" dirty="0">
              <a:solidFill>
                <a:schemeClr val="bg1"/>
              </a:solidFill>
            </a:endParaRPr>
          </a:p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dirty="0">
              <a:latin typeface="+mn-lt"/>
            </a:endParaRPr>
          </a:p>
          <a:p>
            <a:pPr lvl="1">
              <a:buClr>
                <a:schemeClr val="bg2"/>
              </a:buClr>
              <a:buFont typeface="Wingdings" panose="05000000000000000000" pitchFamily="2" charset="2"/>
              <a:buChar char="Ü"/>
              <a:defRPr/>
            </a:pPr>
            <a:endParaRPr lang="fr-FR" altLang="fr-FR" dirty="0">
              <a:latin typeface="+mn-lt"/>
            </a:endParaRP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CBBFAF37-6ACD-4883-9D1D-BC817856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439"/>
            <a:ext cx="28956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pic>
        <p:nvPicPr>
          <p:cNvPr id="5" name="Image 4" descr="Une image contenant Graphique, logo, Police, conception&#10;&#10;Description générée automatiquement">
            <a:extLst>
              <a:ext uri="{FF2B5EF4-FFF2-40B4-BE49-F238E27FC236}">
                <a16:creationId xmlns:a16="http://schemas.microsoft.com/office/drawing/2014/main" id="{DB8BA690-C7B7-8FC1-9794-EF054A0B4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3223357"/>
            <a:ext cx="3028950" cy="15144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854E78C-28E5-27A1-0A8E-F4A52DF1BE9B}"/>
              </a:ext>
            </a:extLst>
          </p:cNvPr>
          <p:cNvSpPr txBox="1"/>
          <p:nvPr/>
        </p:nvSpPr>
        <p:spPr>
          <a:xfrm>
            <a:off x="934828" y="4969591"/>
            <a:ext cx="4749534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Flash-info doctorants</a:t>
            </a:r>
            <a:r>
              <a:rPr lang="it-IT" i="1" dirty="0"/>
              <a:t> envoyé en début de chaque mois pour présenter toutes les actualités </a:t>
            </a:r>
            <a:endParaRPr lang="fr-FR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850871-9288-5EEC-668B-0C0EF1AEA206}"/>
              </a:ext>
            </a:extLst>
          </p:cNvPr>
          <p:cNvSpPr txBox="1"/>
          <p:nvPr/>
        </p:nvSpPr>
        <p:spPr>
          <a:xfrm>
            <a:off x="6977404" y="4969591"/>
            <a:ext cx="4279769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i="1" dirty="0"/>
              <a:t>Rejoignez le groupe </a:t>
            </a:r>
            <a:r>
              <a:rPr lang="it-IT" b="1" i="1"/>
              <a:t>Linkedin </a:t>
            </a:r>
          </a:p>
          <a:p>
            <a:pPr algn="ctr"/>
            <a:r>
              <a:rPr lang="it-IT" b="1" i="1"/>
              <a:t>« </a:t>
            </a:r>
            <a:r>
              <a:rPr lang="it-IT" b="1" i="1" dirty="0">
                <a:hlinkClick r:id="rId7"/>
              </a:rPr>
              <a:t>Carrière des docteurs </a:t>
            </a:r>
            <a:r>
              <a:rPr lang="it-IT" b="1" i="1" dirty="0"/>
              <a:t>»</a:t>
            </a:r>
          </a:p>
        </p:txBody>
      </p:sp>
      <p:pic>
        <p:nvPicPr>
          <p:cNvPr id="10" name="Image 9" descr="Une image contenant Graphique, cercle, capture d’écran, Police&#10;&#10;Description générée automatiquement">
            <a:extLst>
              <a:ext uri="{FF2B5EF4-FFF2-40B4-BE49-F238E27FC236}">
                <a16:creationId xmlns:a16="http://schemas.microsoft.com/office/drawing/2014/main" id="{53DAC71D-01BB-BF71-DE9F-012235F34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67721"/>
            <a:ext cx="1095176" cy="10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8956" y="203460"/>
            <a:ext cx="3740150" cy="443198"/>
          </a:xfrm>
        </p:spPr>
        <p:txBody>
          <a:bodyPr/>
          <a:lstStyle/>
          <a:p>
            <a:r>
              <a:rPr lang="fr-FR" altLang="fr-FR" dirty="0"/>
              <a:t>Université de Lyon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t>3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r="65748" b="8274"/>
          <a:stretch/>
        </p:blipFill>
        <p:spPr>
          <a:xfrm>
            <a:off x="1514475" y="413364"/>
            <a:ext cx="2647950" cy="52443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3275" y="1611394"/>
            <a:ext cx="225722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sz="1600" dirty="0">
                <a:solidFill>
                  <a:schemeClr val="bg1"/>
                </a:solidFill>
                <a:ea typeface="Roboto" panose="02000000000000000000" pitchFamily="2" charset="0"/>
              </a:rPr>
              <a:t>L’Université de Lyon (UdL) est une Communauté d’Universités et d’Etablissements (COMUE) structurée autour de </a:t>
            </a:r>
            <a:r>
              <a:rPr lang="fr-FR" sz="1600" b="1" dirty="0">
                <a:solidFill>
                  <a:schemeClr val="bg1"/>
                </a:solidFill>
                <a:ea typeface="Roboto" panose="02000000000000000000" pitchFamily="2" charset="0"/>
              </a:rPr>
              <a:t>12 établissements membres</a:t>
            </a:r>
            <a:r>
              <a:rPr lang="fr-FR" sz="1600" dirty="0">
                <a:solidFill>
                  <a:schemeClr val="bg1"/>
                </a:solidFill>
                <a:ea typeface="Roboto" panose="02000000000000000000" pitchFamily="2" charset="0"/>
              </a:rPr>
              <a:t> et d'associés implantés à </a:t>
            </a:r>
            <a:r>
              <a:rPr lang="fr-FR" sz="1600" b="1" dirty="0">
                <a:solidFill>
                  <a:schemeClr val="bg1"/>
                </a:solidFill>
                <a:ea typeface="Roboto" panose="02000000000000000000" pitchFamily="2" charset="0"/>
              </a:rPr>
              <a:t>Lyon</a:t>
            </a:r>
            <a:r>
              <a:rPr lang="fr-FR" sz="1600" dirty="0">
                <a:solidFill>
                  <a:schemeClr val="bg1"/>
                </a:solidFill>
                <a:ea typeface="Roboto" panose="02000000000000000000" pitchFamily="2" charset="0"/>
              </a:rPr>
              <a:t> et à </a:t>
            </a:r>
            <a:r>
              <a:rPr lang="fr-FR" sz="1600" b="1" dirty="0">
                <a:solidFill>
                  <a:schemeClr val="bg1"/>
                </a:solidFill>
                <a:ea typeface="Roboto" panose="02000000000000000000" pitchFamily="2" charset="0"/>
              </a:rPr>
              <a:t>Saint-Étienne</a:t>
            </a:r>
            <a:r>
              <a:rPr lang="fr-FR" sz="1600" dirty="0">
                <a:solidFill>
                  <a:schemeClr val="bg1"/>
                </a:solidFill>
                <a:ea typeface="Roboto" panose="02000000000000000000" pitchFamily="2" charset="0"/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38" y="735614"/>
            <a:ext cx="4265512" cy="5400848"/>
          </a:xfrm>
          <a:prstGeom prst="rect">
            <a:avLst/>
          </a:prstGeom>
        </p:spPr>
      </p:pic>
      <p:pic>
        <p:nvPicPr>
          <p:cNvPr id="6" name="Image 5" descr="Une image contenant texte, Police, Graphique, chien&#10;&#10;Description générée automatiquement">
            <a:extLst>
              <a:ext uri="{FF2B5EF4-FFF2-40B4-BE49-F238E27FC236}">
                <a16:creationId xmlns:a16="http://schemas.microsoft.com/office/drawing/2014/main" id="{6AA9898F-D4F4-D038-0296-0BDEF39AF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36" y="499039"/>
            <a:ext cx="2257227" cy="110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1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55800" y="365125"/>
            <a:ext cx="7886700" cy="443198"/>
          </a:xfrm>
        </p:spPr>
        <p:txBody>
          <a:bodyPr/>
          <a:lstStyle/>
          <a:p>
            <a:r>
              <a:rPr lang="fr-FR" dirty="0"/>
              <a:t>VOTRE Écosystème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85" y="5106734"/>
            <a:ext cx="1773334" cy="86508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670233" y="1427233"/>
            <a:ext cx="2732055" cy="3783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16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établissement</a:t>
            </a:r>
            <a:endParaRPr lang="fr-FR" sz="1600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61051" y="1278113"/>
            <a:ext cx="212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Ecole doctorale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092946" y="1978788"/>
            <a:ext cx="309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Laboratoires / Instituts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43304" y="4359489"/>
            <a:ext cx="236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Service des études doctorales (SED)</a:t>
            </a:r>
          </a:p>
        </p:txBody>
      </p:sp>
      <p:sp>
        <p:nvSpPr>
          <p:cNvPr id="1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80EA94-0D2B-3D44-9BD2-6BFE4F2DF6E3}"/>
              </a:ext>
            </a:extLst>
          </p:cNvPr>
          <p:cNvSpPr txBox="1"/>
          <p:nvPr/>
        </p:nvSpPr>
        <p:spPr>
          <a:xfrm>
            <a:off x="260652" y="3345339"/>
            <a:ext cx="3717765" cy="2142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98DB"/>
              </a:buClr>
              <a:buSzTx/>
              <a:tabLst/>
              <a:defRPr/>
            </a:pPr>
            <a:r>
              <a:rPr lang="fr-FR" altLang="fr-FR" sz="2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L’</a:t>
            </a:r>
            <a:r>
              <a:rPr lang="fr-FR" altLang="fr-FR" sz="2000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UdL</a:t>
            </a:r>
            <a:r>
              <a:rPr lang="fr-FR" altLang="fr-FR" sz="2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 quelques chiffres :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98DB"/>
              </a:buClr>
              <a:buSzTx/>
              <a:tabLst/>
              <a:defRPr/>
            </a:pPr>
            <a:endParaRPr lang="fr-FR" alt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18 Ecoles Doctorales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12 Etablissements qui délivrent le diplôme de Doctorat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Environ 500</a:t>
            </a:r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0 doctorants inscrits par an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Et environ 900 nouveaux docteurs par an</a:t>
            </a: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97E691B-DF05-0B48-E1BC-746CF61C5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774" t="-1934" r="-2122" b="15945"/>
          <a:stretch/>
        </p:blipFill>
        <p:spPr>
          <a:xfrm>
            <a:off x="6713546" y="1714860"/>
            <a:ext cx="2079271" cy="25560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7CAC530-82ED-7959-896F-0D49D008E816}"/>
              </a:ext>
            </a:extLst>
          </p:cNvPr>
          <p:cNvSpPr txBox="1"/>
          <p:nvPr/>
        </p:nvSpPr>
        <p:spPr>
          <a:xfrm>
            <a:off x="9602837" y="2976007"/>
            <a:ext cx="207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/>
                </a:solidFill>
              </a:rPr>
              <a:t>Votre recherche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F037112-4BDD-0ACB-7CCA-C70CDC1F9700}"/>
              </a:ext>
            </a:extLst>
          </p:cNvPr>
          <p:cNvSpPr txBox="1"/>
          <p:nvPr/>
        </p:nvSpPr>
        <p:spPr>
          <a:xfrm>
            <a:off x="4484210" y="2992860"/>
            <a:ext cx="207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/>
                </a:solidFill>
              </a:rPr>
              <a:t>Votre formation</a:t>
            </a:r>
          </a:p>
        </p:txBody>
      </p:sp>
      <p:sp>
        <p:nvSpPr>
          <p:cNvPr id="23" name="Flèche : courbe vers la droite 22">
            <a:extLst>
              <a:ext uri="{FF2B5EF4-FFF2-40B4-BE49-F238E27FC236}">
                <a16:creationId xmlns:a16="http://schemas.microsoft.com/office/drawing/2014/main" id="{500AB60B-1B2A-0F5D-E0D5-921B06595BCA}"/>
              </a:ext>
            </a:extLst>
          </p:cNvPr>
          <p:cNvSpPr/>
          <p:nvPr/>
        </p:nvSpPr>
        <p:spPr>
          <a:xfrm rot="14189699">
            <a:off x="9451776" y="2274269"/>
            <a:ext cx="766081" cy="1829082"/>
          </a:xfrm>
          <a:prstGeom prst="curved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Flèche : courbe vers la droite 25">
            <a:extLst>
              <a:ext uri="{FF2B5EF4-FFF2-40B4-BE49-F238E27FC236}">
                <a16:creationId xmlns:a16="http://schemas.microsoft.com/office/drawing/2014/main" id="{8B80FB50-8FFC-6410-4AE9-7EE8BD1252C3}"/>
              </a:ext>
            </a:extLst>
          </p:cNvPr>
          <p:cNvSpPr/>
          <p:nvPr/>
        </p:nvSpPr>
        <p:spPr>
          <a:xfrm rot="3164038">
            <a:off x="5712959" y="2965023"/>
            <a:ext cx="766081" cy="1829082"/>
          </a:xfrm>
          <a:prstGeom prst="curved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5DCE04C3-1633-ED11-1C26-F9ACF3874AC9}"/>
              </a:ext>
            </a:extLst>
          </p:cNvPr>
          <p:cNvSpPr/>
          <p:nvPr/>
        </p:nvSpPr>
        <p:spPr>
          <a:xfrm rot="12499241">
            <a:off x="5035826" y="2084192"/>
            <a:ext cx="1677720" cy="738521"/>
          </a:xfrm>
          <a:prstGeom prst="curvedDown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32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1F1F4-8D54-AE2D-0B1A-0DE7D120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3526"/>
            <a:ext cx="7593029" cy="2991588"/>
          </a:xfrm>
        </p:spPr>
        <p:txBody>
          <a:bodyPr/>
          <a:lstStyle/>
          <a:p>
            <a:r>
              <a:rPr lang="fr-FR" b="1" dirty="0">
                <a:solidFill>
                  <a:srgbClr val="00B0F0"/>
                </a:solidFill>
              </a:rPr>
              <a:t>6 personnes </a:t>
            </a:r>
            <a:r>
              <a:rPr lang="fr-FR" b="1" dirty="0"/>
              <a:t>au service de votre montée en compétences pour faire de votre doctorat un tremplin vers un poste en adéquation avec vos aspirations</a:t>
            </a:r>
            <a:r>
              <a:rPr lang="fr-FR" sz="3600" b="1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br>
              <a:rPr lang="fr-FR" b="1" dirty="0"/>
            </a:b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95FD13-A75F-85A5-D3EE-873F0D55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DCCD-C6E5-490A-ABBB-05F564DDACD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AE711B-B9F8-E427-CF12-27C2DF800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815" y="1354425"/>
            <a:ext cx="2832100" cy="1822193"/>
          </a:xfrm>
        </p:spPr>
        <p:txBody>
          <a:bodyPr>
            <a:normAutofit/>
          </a:bodyPr>
          <a:lstStyle/>
          <a:p>
            <a:r>
              <a:rPr lang="fr-FR" dirty="0"/>
              <a:t>Le Service des études doctorales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1B7128-674B-17C4-D679-0B453AF9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Service des Etudes Doctorales</a:t>
            </a:r>
            <a:endParaRPr lang="fr-FR" dirty="0"/>
          </a:p>
        </p:txBody>
      </p:sp>
      <p:pic>
        <p:nvPicPr>
          <p:cNvPr id="8" name="Image 7" descr="Une image contenant texte, Police, Graphique, chien&#10;&#10;Description générée automatiquement">
            <a:extLst>
              <a:ext uri="{FF2B5EF4-FFF2-40B4-BE49-F238E27FC236}">
                <a16:creationId xmlns:a16="http://schemas.microsoft.com/office/drawing/2014/main" id="{2911426F-B82C-6862-2539-2E24362B0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5" y="3681382"/>
            <a:ext cx="3014650" cy="1481996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B7F6469-9678-D815-685D-C43F138FCAF8}"/>
              </a:ext>
            </a:extLst>
          </p:cNvPr>
          <p:cNvSpPr txBox="1">
            <a:spLocks/>
          </p:cNvSpPr>
          <p:nvPr/>
        </p:nvSpPr>
        <p:spPr>
          <a:xfrm>
            <a:off x="1735137" y="256600"/>
            <a:ext cx="2303463" cy="996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cap="all" baseline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3280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me 21"/>
          <p:cNvGraphicFramePr/>
          <p:nvPr>
            <p:extLst>
              <p:ext uri="{D42A27DB-BD31-4B8C-83A1-F6EECF244321}">
                <p14:modId xmlns:p14="http://schemas.microsoft.com/office/powerpoint/2010/main" val="906557630"/>
              </p:ext>
            </p:extLst>
          </p:nvPr>
        </p:nvGraphicFramePr>
        <p:xfrm>
          <a:off x="646326" y="224772"/>
          <a:ext cx="10560267" cy="585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à coins arrondis 5"/>
          <p:cNvSpPr/>
          <p:nvPr/>
        </p:nvSpPr>
        <p:spPr>
          <a:xfrm>
            <a:off x="1291260" y="240995"/>
            <a:ext cx="6347790" cy="299126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 rot="16200000">
            <a:off x="341271" y="1420920"/>
            <a:ext cx="1549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2"/>
                </a:solidFill>
              </a:rPr>
              <a:t>ADMINISTRATIF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8718156" y="296885"/>
            <a:ext cx="2890748" cy="296906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374287" y="4304890"/>
            <a:ext cx="146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2"/>
                </a:solidFill>
              </a:rPr>
              <a:t>FORMATION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7676926" y="1420921"/>
            <a:ext cx="1933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bg2"/>
                </a:solidFill>
              </a:rPr>
              <a:t>ADUM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8691404" y="3704651"/>
            <a:ext cx="3063274" cy="249555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7620563" y="4548258"/>
            <a:ext cx="1933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bg2"/>
                </a:solidFill>
              </a:rPr>
              <a:t>STATISTIQUES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1247018" y="3365642"/>
            <a:ext cx="6441023" cy="283456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r-FR" dirty="0"/>
              <a:t>Service des Etudes Doctorales (SED)</a:t>
            </a:r>
          </a:p>
        </p:txBody>
      </p:sp>
    </p:spTree>
    <p:extLst>
      <p:ext uri="{BB962C8B-B14F-4D97-AF65-F5344CB8AC3E}">
        <p14:creationId xmlns:p14="http://schemas.microsoft.com/office/powerpoint/2010/main" val="275938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F21852B-6BB8-8547-25CA-F3F2A9640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10834" b="7862"/>
          <a:stretch/>
        </p:blipFill>
        <p:spPr>
          <a:xfrm>
            <a:off x="4468587" y="1632015"/>
            <a:ext cx="2460887" cy="212257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9DAE4B8-8E49-00ED-5D23-32747913E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1A47C5-31B9-527E-EE7B-DC8806D24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Service des Etudes Doctorales (SED)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727B53-C8D7-672E-F03D-6858875256F0}"/>
              </a:ext>
            </a:extLst>
          </p:cNvPr>
          <p:cNvSpPr txBox="1"/>
          <p:nvPr/>
        </p:nvSpPr>
        <p:spPr>
          <a:xfrm>
            <a:off x="2815399" y="1269094"/>
            <a:ext cx="15824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Conseiller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6A92BC-D7EA-4F9A-8F96-673342F1D9E5}"/>
              </a:ext>
            </a:extLst>
          </p:cNvPr>
          <p:cNvSpPr txBox="1"/>
          <p:nvPr/>
        </p:nvSpPr>
        <p:spPr>
          <a:xfrm>
            <a:off x="7166822" y="1232395"/>
            <a:ext cx="117211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Former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63A28E-E73E-B8D2-2234-CFAD81509DD2}"/>
              </a:ext>
            </a:extLst>
          </p:cNvPr>
          <p:cNvSpPr txBox="1"/>
          <p:nvPr/>
        </p:nvSpPr>
        <p:spPr>
          <a:xfrm>
            <a:off x="8893372" y="1334698"/>
            <a:ext cx="326181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Acquérir les outils et les méthodologies </a:t>
            </a:r>
            <a:r>
              <a:rPr lang="fr-FR" sz="18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pour la thèse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EFAC4E-3E3B-19C5-C927-E87180A9C73C}"/>
              </a:ext>
            </a:extLst>
          </p:cNvPr>
          <p:cNvSpPr txBox="1"/>
          <p:nvPr/>
        </p:nvSpPr>
        <p:spPr>
          <a:xfrm>
            <a:off x="9053984" y="2318506"/>
            <a:ext cx="19091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Aider à bien vivre ma thèse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568D31-BE60-5708-D735-AFC1D6806702}"/>
              </a:ext>
            </a:extLst>
          </p:cNvPr>
          <p:cNvSpPr txBox="1"/>
          <p:nvPr/>
        </p:nvSpPr>
        <p:spPr>
          <a:xfrm>
            <a:off x="8205695" y="280145"/>
            <a:ext cx="24978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Enrichir le portefeuille de compétence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A489CD-FDAC-A73A-6AD2-B56DAD7D00DF}"/>
              </a:ext>
            </a:extLst>
          </p:cNvPr>
          <p:cNvSpPr txBox="1"/>
          <p:nvPr/>
        </p:nvSpPr>
        <p:spPr>
          <a:xfrm>
            <a:off x="405323" y="2503172"/>
            <a:ext cx="24608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Faire découvrir des opportunités, élargie des horizons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34AF45-1530-8EE6-AE53-678E00AF0BB4}"/>
              </a:ext>
            </a:extLst>
          </p:cNvPr>
          <p:cNvSpPr txBox="1"/>
          <p:nvPr/>
        </p:nvSpPr>
        <p:spPr>
          <a:xfrm>
            <a:off x="4759310" y="4903491"/>
            <a:ext cx="175660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Accompagner la réflexion à l’après-thèse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F58271-5724-D5C5-6A7B-BCB6A38CDBFD}"/>
              </a:ext>
            </a:extLst>
          </p:cNvPr>
          <p:cNvSpPr txBox="1"/>
          <p:nvPr/>
        </p:nvSpPr>
        <p:spPr>
          <a:xfrm>
            <a:off x="7571505" y="4449639"/>
            <a:ext cx="326181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Vivre une expérience professionnelle en condition réelle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5CACD7D-3A36-391F-7AD9-6784281E2FDF}"/>
              </a:ext>
            </a:extLst>
          </p:cNvPr>
          <p:cNvSpPr txBox="1"/>
          <p:nvPr/>
        </p:nvSpPr>
        <p:spPr>
          <a:xfrm>
            <a:off x="4661636" y="296669"/>
            <a:ext cx="19519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Découvrir des profils inspirants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CEBBCF-3E41-4C81-4D4A-E3E4C618CA3E}"/>
              </a:ext>
            </a:extLst>
          </p:cNvPr>
          <p:cNvSpPr txBox="1"/>
          <p:nvPr/>
        </p:nvSpPr>
        <p:spPr>
          <a:xfrm>
            <a:off x="1829153" y="275743"/>
            <a:ext cx="22094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Provoquer les rencontres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6A7015-2946-341A-A2C0-874764D3B708}"/>
              </a:ext>
            </a:extLst>
          </p:cNvPr>
          <p:cNvSpPr txBox="1"/>
          <p:nvPr/>
        </p:nvSpPr>
        <p:spPr>
          <a:xfrm>
            <a:off x="642477" y="1395579"/>
            <a:ext cx="139479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Développer son réseau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0923701-36FD-8C19-F4F1-F3B638F15A16}"/>
              </a:ext>
            </a:extLst>
          </p:cNvPr>
          <p:cNvSpPr txBox="1"/>
          <p:nvPr/>
        </p:nvSpPr>
        <p:spPr>
          <a:xfrm>
            <a:off x="7542843" y="3147995"/>
            <a:ext cx="34591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Booster sa capacité à travailler en équipe et en mode projet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AE1A027-FF79-F5A9-8632-88BE25A66035}"/>
              </a:ext>
            </a:extLst>
          </p:cNvPr>
          <p:cNvSpPr txBox="1"/>
          <p:nvPr/>
        </p:nvSpPr>
        <p:spPr>
          <a:xfrm>
            <a:off x="2037268" y="4119027"/>
            <a:ext cx="139479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Augmenter sa visibilité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D66038-50F0-4F82-6B0D-BB508E320A61}"/>
              </a:ext>
            </a:extLst>
          </p:cNvPr>
          <p:cNvSpPr txBox="1"/>
          <p:nvPr/>
        </p:nvSpPr>
        <p:spPr>
          <a:xfrm>
            <a:off x="4718840" y="3980528"/>
            <a:ext cx="221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Accompagner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24B071BB-81CD-5F61-DD17-2FC5920059C7}"/>
              </a:ext>
            </a:extLst>
          </p:cNvPr>
          <p:cNvSpPr/>
          <p:nvPr/>
        </p:nvSpPr>
        <p:spPr>
          <a:xfrm rot="10800000">
            <a:off x="4468587" y="1614842"/>
            <a:ext cx="2460887" cy="2150549"/>
          </a:xfrm>
          <a:prstGeom prst="triangle">
            <a:avLst>
              <a:gd name="adj" fmla="val 5180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riangle isocèle 22">
            <a:extLst>
              <a:ext uri="{FF2B5EF4-FFF2-40B4-BE49-F238E27FC236}">
                <a16:creationId xmlns:a16="http://schemas.microsoft.com/office/drawing/2014/main" id="{342B33FE-0CC7-89CA-A43B-8AC3694BEA8D}"/>
              </a:ext>
            </a:extLst>
          </p:cNvPr>
          <p:cNvSpPr/>
          <p:nvPr/>
        </p:nvSpPr>
        <p:spPr>
          <a:xfrm>
            <a:off x="4173188" y="1657864"/>
            <a:ext cx="1485800" cy="2122580"/>
          </a:xfrm>
          <a:prstGeom prst="triangle">
            <a:avLst>
              <a:gd name="adj" fmla="val 21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Triangle isocèle 23">
            <a:extLst>
              <a:ext uri="{FF2B5EF4-FFF2-40B4-BE49-F238E27FC236}">
                <a16:creationId xmlns:a16="http://schemas.microsoft.com/office/drawing/2014/main" id="{CA6B51C8-DFAA-AEF8-1885-715A7125679F}"/>
              </a:ext>
            </a:extLst>
          </p:cNvPr>
          <p:cNvSpPr/>
          <p:nvPr/>
        </p:nvSpPr>
        <p:spPr>
          <a:xfrm>
            <a:off x="5658988" y="1601727"/>
            <a:ext cx="1909196" cy="2204566"/>
          </a:xfrm>
          <a:prstGeom prst="triangle">
            <a:avLst>
              <a:gd name="adj" fmla="val 673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92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473066353"/>
              </p:ext>
            </p:extLst>
          </p:nvPr>
        </p:nvGraphicFramePr>
        <p:xfrm>
          <a:off x="2096481" y="136524"/>
          <a:ext cx="8618110" cy="6036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>
                <a:solidFill>
                  <a:srgbClr val="FFFFFF"/>
                </a:solidFill>
              </a:rPr>
              <a:pPr/>
              <a:t>8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0" r="41054" b="6746"/>
          <a:stretch/>
        </p:blipFill>
        <p:spPr>
          <a:xfrm>
            <a:off x="5284387" y="1760146"/>
            <a:ext cx="2242298" cy="2651178"/>
          </a:xfrm>
          <a:prstGeom prst="ellipse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9357" y="201096"/>
            <a:ext cx="4975029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320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OFFRE 360°</a:t>
            </a:r>
          </a:p>
        </p:txBody>
      </p:sp>
      <p:sp>
        <p:nvSpPr>
          <p:cNvPr id="9" name="Espace réservé du pied de page 2"/>
          <p:cNvSpPr txBox="1">
            <a:spLocks/>
          </p:cNvSpPr>
          <p:nvPr/>
        </p:nvSpPr>
        <p:spPr>
          <a:xfrm>
            <a:off x="4552950" y="63658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FFFFF"/>
                </a:solidFill>
              </a:rPr>
              <a:t>Pôle Carrières des Docteurs (PCD)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843E17-BFC8-4031-807A-745F74A43A5B}"/>
              </a:ext>
            </a:extLst>
          </p:cNvPr>
          <p:cNvSpPr txBox="1"/>
          <p:nvPr/>
        </p:nvSpPr>
        <p:spPr>
          <a:xfrm>
            <a:off x="4054653" y="5096240"/>
            <a:ext cx="1674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Informer</a:t>
            </a:r>
          </a:p>
          <a:p>
            <a:r>
              <a:rPr lang="fr-FR" sz="1600" dirty="0"/>
              <a:t>Former</a:t>
            </a:r>
          </a:p>
          <a:p>
            <a:r>
              <a:rPr lang="fr-FR" sz="1600" dirty="0"/>
              <a:t>Tester</a:t>
            </a:r>
          </a:p>
          <a:p>
            <a:r>
              <a:rPr lang="fr-FR" sz="1600" dirty="0"/>
              <a:t>développer</a:t>
            </a:r>
          </a:p>
        </p:txBody>
      </p:sp>
      <p:sp>
        <p:nvSpPr>
          <p:cNvPr id="59" name="Accolade fermante 58">
            <a:extLst>
              <a:ext uri="{FF2B5EF4-FFF2-40B4-BE49-F238E27FC236}">
                <a16:creationId xmlns:a16="http://schemas.microsoft.com/office/drawing/2014/main" id="{83509FCA-6984-4F7D-B33D-9C482B523E29}"/>
              </a:ext>
            </a:extLst>
          </p:cNvPr>
          <p:cNvSpPr/>
          <p:nvPr/>
        </p:nvSpPr>
        <p:spPr>
          <a:xfrm>
            <a:off x="5284386" y="5096240"/>
            <a:ext cx="118124" cy="945871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9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FE7F-4036-4EAA-AD7C-D5206BFEFA52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9117" y="140123"/>
            <a:ext cx="2560801" cy="6129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sz="2800" b="1" cap="all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pour…</a:t>
            </a:r>
          </a:p>
          <a:p>
            <a:pPr>
              <a:lnSpc>
                <a:spcPts val="3000"/>
              </a:lnSpc>
            </a:pPr>
            <a:endParaRPr lang="fr-FR" sz="2800" b="1" cap="all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ts val="1000"/>
              </a:lnSpc>
            </a:pPr>
            <a:endParaRPr lang="fr-FR" sz="2800" b="1" cap="all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Prendre de la hauteur par rapport à mon travail de recherche et élargir mes horizons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fr-FR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fr-FR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Acquérir de la méthodologie et des outils pour mon évolution professionnelle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endParaRPr lang="fr-FR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05628" y="100570"/>
            <a:ext cx="7407255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1. UN CATALOGUE DE FORMATION TRANSVERSALE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4105628" y="1149054"/>
            <a:ext cx="7407255" cy="56443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360224" y="5872164"/>
            <a:ext cx="307777" cy="9212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Source : Unsplash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ception personnalisée">
  <a:themeElements>
    <a:clrScheme name="UdL Nouvelle charte">
      <a:dk1>
        <a:sysClr val="windowText" lastClr="000000"/>
      </a:dk1>
      <a:lt1>
        <a:srgbClr val="FFFFFF"/>
      </a:lt1>
      <a:dk2>
        <a:srgbClr val="988F86"/>
      </a:dk2>
      <a:lt2>
        <a:srgbClr val="0098DB"/>
      </a:lt2>
      <a:accent1>
        <a:srgbClr val="CF0072"/>
      </a:accent1>
      <a:accent2>
        <a:srgbClr val="FF6319"/>
      </a:accent2>
      <a:accent3>
        <a:srgbClr val="32D17E"/>
      </a:accent3>
      <a:accent4>
        <a:srgbClr val="ED2939"/>
      </a:accent4>
      <a:accent5>
        <a:srgbClr val="00C0B5"/>
      </a:accent5>
      <a:accent6>
        <a:srgbClr val="93509E"/>
      </a:accent6>
      <a:hlink>
        <a:srgbClr val="93509E"/>
      </a:hlink>
      <a:folHlink>
        <a:srgbClr val="FFB612"/>
      </a:folHlink>
    </a:clrScheme>
    <a:fontScheme name="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2175</Words>
  <Application>Microsoft Office PowerPoint</Application>
  <PresentationFormat>Grand écran</PresentationFormat>
  <Paragraphs>376</Paragraphs>
  <Slides>29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Dosis</vt:lpstr>
      <vt:lpstr>Roboto</vt:lpstr>
      <vt:lpstr>Roboto Condensed</vt:lpstr>
      <vt:lpstr>Wingdings</vt:lpstr>
      <vt:lpstr>Conception personnalisée</vt:lpstr>
      <vt:lpstr>Présentation PowerPoint</vt:lpstr>
      <vt:lpstr>L’UNIVERSITÉ DE LYON</vt:lpstr>
      <vt:lpstr>Université de Lyon</vt:lpstr>
      <vt:lpstr>VOTRE Écosystème</vt:lpstr>
      <vt:lpstr>6 personnes au service de votre montée en compétences pour faire de votre doctorat un tremplin vers un poste en adéquation avec vos aspirations! </vt:lpstr>
      <vt:lpstr>Présentation PowerPoint</vt:lpstr>
      <vt:lpstr>Présentation PowerPoint</vt:lpstr>
      <vt:lpstr>Présentation PowerPoint</vt:lpstr>
      <vt:lpstr>Présentation PowerPoint</vt:lpstr>
      <vt:lpstr>Formation doctorale transversale </vt:lpstr>
      <vt:lpstr>Formation doctorale transversale  s’inscrire</vt:lpstr>
      <vt:lpstr>Formation doctorale transversale  VALIDER UN MOOC</vt:lpstr>
      <vt:lpstr>Formation doctorale transversale  Les groupes de co-développement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Christele Izoard-Martin</dc:creator>
  <cp:lastModifiedBy>Christele Izoard-Martin</cp:lastModifiedBy>
  <cp:revision>47</cp:revision>
  <dcterms:created xsi:type="dcterms:W3CDTF">2021-11-04T07:17:09Z</dcterms:created>
  <dcterms:modified xsi:type="dcterms:W3CDTF">2023-10-27T14:42:23Z</dcterms:modified>
</cp:coreProperties>
</file>